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2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3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4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8" r:id="rId3"/>
    <p:sldId id="364" r:id="rId4"/>
    <p:sldId id="363" r:id="rId5"/>
    <p:sldId id="292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8" r:id="rId14"/>
    <p:sldId id="351" r:id="rId15"/>
    <p:sldId id="352" r:id="rId16"/>
    <p:sldId id="356" r:id="rId17"/>
    <p:sldId id="357" r:id="rId18"/>
    <p:sldId id="358" r:id="rId19"/>
    <p:sldId id="359" r:id="rId20"/>
    <p:sldId id="360" r:id="rId21"/>
    <p:sldId id="36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" initials="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7B0"/>
    <a:srgbClr val="FFFFC7"/>
    <a:srgbClr val="3FA6BB"/>
    <a:srgbClr val="046380"/>
    <a:srgbClr val="8DD3C7"/>
    <a:srgbClr val="BEBADA"/>
    <a:srgbClr val="E6E2AF"/>
    <a:srgbClr val="A7A37E"/>
    <a:srgbClr val="E6F9B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 autoAdjust="0"/>
    <p:restoredTop sz="91603"/>
  </p:normalViewPr>
  <p:slideViewPr>
    <p:cSldViewPr snapToGrid="0">
      <p:cViewPr varScale="1">
        <p:scale>
          <a:sx n="103" d="100"/>
          <a:sy n="103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ropbox\DeFacto%20u%20toku\EU%20info%20centar\Grafici%202016%20-%20EU%20info%20centar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ropbox\DeFacto%20u%20toku\EU%20info%20centar\Grafici%202016%20-%20EU%20info%20centar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oogle%20drive\DeFacto%20u%20toku\EU%20info%20centar\Grafici%202016%20-%20EU%20info%20centar%20-%20ENG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laven\Dropbox\DeFacto%20u%20toku\EU%20info%20centar\Grafici%202016%20-%20EU%20info%20centa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'2'!$B$4:$B$8</c:f>
              <c:strCache>
                <c:ptCount val="5"/>
                <c:pt idx="0">
                  <c:v>Veoma pozitivan</c:v>
                </c:pt>
                <c:pt idx="1">
                  <c:v>Uglavnom pozitivan</c:v>
                </c:pt>
                <c:pt idx="2">
                  <c:v>Uglavnom negativan</c:v>
                </c:pt>
                <c:pt idx="3">
                  <c:v>Veoma negativan</c:v>
                </c:pt>
                <c:pt idx="4">
                  <c:v>Nemam stav</c:v>
                </c:pt>
              </c:strCache>
            </c:strRef>
          </c:cat>
          <c:val>
            <c:numRef>
              <c:f>'2'!$C$4:$C$8</c:f>
              <c:numCache>
                <c:formatCode>0.0%</c:formatCode>
                <c:ptCount val="5"/>
                <c:pt idx="0">
                  <c:v>0.16900000000000001</c:v>
                </c:pt>
                <c:pt idx="1">
                  <c:v>0.377</c:v>
                </c:pt>
                <c:pt idx="2">
                  <c:v>0.15</c:v>
                </c:pt>
                <c:pt idx="3">
                  <c:v>9.5000000000000001E-2</c:v>
                </c:pt>
                <c:pt idx="4">
                  <c:v>0.20799999999999999</c:v>
                </c:pt>
              </c:numCache>
            </c:numRef>
          </c:val>
        </c:ser>
        <c:ser>
          <c:idx val="1"/>
          <c:order val="1"/>
          <c:tx>
            <c:strRef>
              <c:f>'2'!$D$3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'2'!$B$4:$B$8</c:f>
              <c:strCache>
                <c:ptCount val="5"/>
                <c:pt idx="0">
                  <c:v>Veoma pozitivan</c:v>
                </c:pt>
                <c:pt idx="1">
                  <c:v>Uglavnom pozitivan</c:v>
                </c:pt>
                <c:pt idx="2">
                  <c:v>Uglavnom negativan</c:v>
                </c:pt>
                <c:pt idx="3">
                  <c:v>Veoma negativan</c:v>
                </c:pt>
                <c:pt idx="4">
                  <c:v>Nemam stav</c:v>
                </c:pt>
              </c:strCache>
            </c:strRef>
          </c:cat>
          <c:val>
            <c:numRef>
              <c:f>'2'!$D$4:$D$8</c:f>
              <c:numCache>
                <c:formatCode>0.0%</c:formatCode>
                <c:ptCount val="5"/>
                <c:pt idx="0">
                  <c:v>0.17199999999999999</c:v>
                </c:pt>
                <c:pt idx="1">
                  <c:v>0.4</c:v>
                </c:pt>
                <c:pt idx="2">
                  <c:v>0.16300000000000001</c:v>
                </c:pt>
                <c:pt idx="3">
                  <c:v>8.4000000000000005E-2</c:v>
                </c:pt>
                <c:pt idx="4">
                  <c:v>0.18099999999999999</c:v>
                </c:pt>
              </c:numCache>
            </c:numRef>
          </c:val>
        </c:ser>
        <c:ser>
          <c:idx val="2"/>
          <c:order val="2"/>
          <c:tx>
            <c:strRef>
              <c:f>'2'!$E$3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'2'!$B$4:$B$8</c:f>
              <c:strCache>
                <c:ptCount val="5"/>
                <c:pt idx="0">
                  <c:v>Veoma pozitivan</c:v>
                </c:pt>
                <c:pt idx="1">
                  <c:v>Uglavnom pozitivan</c:v>
                </c:pt>
                <c:pt idx="2">
                  <c:v>Uglavnom negativan</c:v>
                </c:pt>
                <c:pt idx="3">
                  <c:v>Veoma negativan</c:v>
                </c:pt>
                <c:pt idx="4">
                  <c:v>Nemam stav</c:v>
                </c:pt>
              </c:strCache>
            </c:strRef>
          </c:cat>
          <c:val>
            <c:numRef>
              <c:f>'2'!$E$4:$E$8</c:f>
              <c:numCache>
                <c:formatCode>0.0%</c:formatCode>
                <c:ptCount val="5"/>
                <c:pt idx="0">
                  <c:v>0.27500000000000002</c:v>
                </c:pt>
                <c:pt idx="1">
                  <c:v>0.33500000000000002</c:v>
                </c:pt>
                <c:pt idx="2">
                  <c:v>0.13700000000000001</c:v>
                </c:pt>
                <c:pt idx="3">
                  <c:v>0.14199999999999999</c:v>
                </c:pt>
                <c:pt idx="4">
                  <c:v>0.112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8865744"/>
        <c:axId val="-2078853232"/>
      </c:barChart>
      <c:catAx>
        <c:axId val="-2078865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853232"/>
        <c:crosses val="autoZero"/>
        <c:auto val="1"/>
        <c:lblAlgn val="ctr"/>
        <c:lblOffset val="100"/>
        <c:noMultiLvlLbl val="0"/>
      </c:catAx>
      <c:valAx>
        <c:axId val="-207885323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7886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480229682481002"/>
          <c:y val="4.11445670469422E-2"/>
          <c:w val="0.54391009788036404"/>
          <c:h val="0.832148426743084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'15'!$C$3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'15'!$B$4:$B$8</c:f>
              <c:strCache>
                <c:ptCount val="5"/>
                <c:pt idx="0">
                  <c:v>Veoma brzo</c:v>
                </c:pt>
                <c:pt idx="1">
                  <c:v>Onoliko brzo koliko to okolnosti dozvoljavaju</c:v>
                </c:pt>
                <c:pt idx="2">
                  <c:v>Ne kreće se dovoljno brzo</c:v>
                </c:pt>
                <c:pt idx="3">
                  <c:v>Kreće se veoma sporo</c:v>
                </c:pt>
                <c:pt idx="4">
                  <c:v>Nikada se neće priključiti</c:v>
                </c:pt>
              </c:strCache>
            </c:strRef>
          </c:cat>
          <c:val>
            <c:numRef>
              <c:f>'15'!$C$4:$C$8</c:f>
              <c:numCache>
                <c:formatCode>0.0%</c:formatCode>
                <c:ptCount val="5"/>
                <c:pt idx="0">
                  <c:v>7.8E-2</c:v>
                </c:pt>
                <c:pt idx="1">
                  <c:v>0.37</c:v>
                </c:pt>
                <c:pt idx="2">
                  <c:v>0.16200000000000001</c:v>
                </c:pt>
                <c:pt idx="3">
                  <c:v>0.14399999999999999</c:v>
                </c:pt>
                <c:pt idx="4">
                  <c:v>9.9000000000000005E-2</c:v>
                </c:pt>
              </c:numCache>
            </c:numRef>
          </c:val>
        </c:ser>
        <c:ser>
          <c:idx val="1"/>
          <c:order val="1"/>
          <c:tx>
            <c:strRef>
              <c:f>'15'!$D$3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'15'!$B$4:$B$8</c:f>
              <c:strCache>
                <c:ptCount val="5"/>
                <c:pt idx="0">
                  <c:v>Veoma brzo</c:v>
                </c:pt>
                <c:pt idx="1">
                  <c:v>Onoliko brzo koliko to okolnosti dozvoljavaju</c:v>
                </c:pt>
                <c:pt idx="2">
                  <c:v>Ne kreće se dovoljno brzo</c:v>
                </c:pt>
                <c:pt idx="3">
                  <c:v>Kreće se veoma sporo</c:v>
                </c:pt>
                <c:pt idx="4">
                  <c:v>Nikada se neće priključiti</c:v>
                </c:pt>
              </c:strCache>
            </c:strRef>
          </c:cat>
          <c:val>
            <c:numRef>
              <c:f>'15'!$D$4:$D$8</c:f>
              <c:numCache>
                <c:formatCode>0.0%</c:formatCode>
                <c:ptCount val="5"/>
                <c:pt idx="0">
                  <c:v>0.155</c:v>
                </c:pt>
                <c:pt idx="1">
                  <c:v>0.46</c:v>
                </c:pt>
                <c:pt idx="2">
                  <c:v>0.17299999999999999</c:v>
                </c:pt>
                <c:pt idx="3">
                  <c:v>0.13100000000000001</c:v>
                </c:pt>
                <c:pt idx="4">
                  <c:v>8.1000000000000003E-2</c:v>
                </c:pt>
              </c:numCache>
            </c:numRef>
          </c:val>
        </c:ser>
        <c:ser>
          <c:idx val="2"/>
          <c:order val="2"/>
          <c:tx>
            <c:strRef>
              <c:f>'15'!$E$3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'15'!$B$4:$B$8</c:f>
              <c:strCache>
                <c:ptCount val="5"/>
                <c:pt idx="0">
                  <c:v>Veoma brzo</c:v>
                </c:pt>
                <c:pt idx="1">
                  <c:v>Onoliko brzo koliko to okolnosti dozvoljavaju</c:v>
                </c:pt>
                <c:pt idx="2">
                  <c:v>Ne kreće se dovoljno brzo</c:v>
                </c:pt>
                <c:pt idx="3">
                  <c:v>Kreće se veoma sporo</c:v>
                </c:pt>
                <c:pt idx="4">
                  <c:v>Nikada se neće priključiti</c:v>
                </c:pt>
              </c:strCache>
            </c:strRef>
          </c:cat>
          <c:val>
            <c:numRef>
              <c:f>'15'!$E$4:$E$8</c:f>
              <c:numCache>
                <c:formatCode>0.0%</c:formatCode>
                <c:ptCount val="5"/>
                <c:pt idx="0">
                  <c:v>0.21199999999999999</c:v>
                </c:pt>
                <c:pt idx="1">
                  <c:v>0.39900000000000002</c:v>
                </c:pt>
                <c:pt idx="2">
                  <c:v>0.20300000000000001</c:v>
                </c:pt>
                <c:pt idx="3">
                  <c:v>0.12</c:v>
                </c:pt>
                <c:pt idx="4">
                  <c:v>6.6000000000000003E-2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9267024"/>
        <c:axId val="-2019273552"/>
      </c:barChart>
      <c:catAx>
        <c:axId val="-2019267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9273552"/>
        <c:crosses val="autoZero"/>
        <c:auto val="1"/>
        <c:lblAlgn val="ctr"/>
        <c:lblOffset val="100"/>
        <c:noMultiLvlLbl val="0"/>
      </c:catAx>
      <c:valAx>
        <c:axId val="-201927355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92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'16'!$C$3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'16'!$B$4:$B$7</c:f>
              <c:strCache>
                <c:ptCount val="4"/>
                <c:pt idx="0">
                  <c:v>Do 2018. godine</c:v>
                </c:pt>
                <c:pt idx="1">
                  <c:v>Do 2020. godine</c:v>
                </c:pt>
                <c:pt idx="2">
                  <c:v>Do 2030. godine</c:v>
                </c:pt>
                <c:pt idx="3">
                  <c:v>Nikada</c:v>
                </c:pt>
              </c:strCache>
            </c:strRef>
          </c:cat>
          <c:val>
            <c:numRef>
              <c:f>'16'!$C$4:$C$7</c:f>
              <c:numCache>
                <c:formatCode>0.0%</c:formatCode>
                <c:ptCount val="4"/>
                <c:pt idx="0">
                  <c:v>0.215</c:v>
                </c:pt>
                <c:pt idx="1">
                  <c:v>0.377</c:v>
                </c:pt>
                <c:pt idx="2">
                  <c:v>0.223</c:v>
                </c:pt>
                <c:pt idx="3">
                  <c:v>0.185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9266480"/>
        <c:axId val="-2019271920"/>
      </c:barChart>
      <c:catAx>
        <c:axId val="-2019266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9271920"/>
        <c:crosses val="autoZero"/>
        <c:auto val="1"/>
        <c:lblAlgn val="ctr"/>
        <c:lblOffset val="100"/>
        <c:noMultiLvlLbl val="0"/>
      </c:catAx>
      <c:valAx>
        <c:axId val="-201927192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926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'17'!$B$3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'17'!$A$4:$A$7</c:f>
              <c:strCache>
                <c:ptCount val="4"/>
                <c:pt idx="0">
                  <c:v>EU će sigurno opstati</c:v>
                </c:pt>
                <c:pt idx="1">
                  <c:v>EU će opstati, ali će se u EU neke stvari promjeniti</c:v>
                </c:pt>
                <c:pt idx="2">
                  <c:v>Mislim da EU neće opstati</c:v>
                </c:pt>
                <c:pt idx="3">
                  <c:v>Ne znam, nemam stav</c:v>
                </c:pt>
              </c:strCache>
            </c:strRef>
          </c:cat>
          <c:val>
            <c:numRef>
              <c:f>'17'!$B$4:$B$7</c:f>
              <c:numCache>
                <c:formatCode>0.0%</c:formatCode>
                <c:ptCount val="4"/>
                <c:pt idx="0">
                  <c:v>0.123</c:v>
                </c:pt>
                <c:pt idx="1">
                  <c:v>0.68100000000000005</c:v>
                </c:pt>
                <c:pt idx="2">
                  <c:v>7.4999999999999997E-2</c:v>
                </c:pt>
                <c:pt idx="3">
                  <c:v>0.11700000000000001</c:v>
                </c:pt>
              </c:numCache>
            </c:numRef>
          </c:val>
        </c:ser>
        <c:ser>
          <c:idx val="1"/>
          <c:order val="1"/>
          <c:tx>
            <c:strRef>
              <c:f>'17'!$C$3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'17'!$A$4:$A$7</c:f>
              <c:strCache>
                <c:ptCount val="4"/>
                <c:pt idx="0">
                  <c:v>EU će sigurno opstati</c:v>
                </c:pt>
                <c:pt idx="1">
                  <c:v>EU će opstati, ali će se u EU neke stvari promjeniti</c:v>
                </c:pt>
                <c:pt idx="2">
                  <c:v>Mislim da EU neće opstati</c:v>
                </c:pt>
                <c:pt idx="3">
                  <c:v>Ne znam, nemam stav</c:v>
                </c:pt>
              </c:strCache>
            </c:strRef>
          </c:cat>
          <c:val>
            <c:numRef>
              <c:f>'17'!$C$4:$C$7</c:f>
              <c:numCache>
                <c:formatCode>0.0%</c:formatCode>
                <c:ptCount val="4"/>
                <c:pt idx="0">
                  <c:v>0.27300000000000002</c:v>
                </c:pt>
                <c:pt idx="1">
                  <c:v>0.29199999999999998</c:v>
                </c:pt>
                <c:pt idx="2">
                  <c:v>0.16500000000000001</c:v>
                </c:pt>
                <c:pt idx="3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'17'!$D$3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'17'!$A$4:$A$7</c:f>
              <c:strCache>
                <c:ptCount val="4"/>
                <c:pt idx="0">
                  <c:v>EU će sigurno opstati</c:v>
                </c:pt>
                <c:pt idx="1">
                  <c:v>EU će opstati, ali će se u EU neke stvari promjeniti</c:v>
                </c:pt>
                <c:pt idx="2">
                  <c:v>Mislim da EU neće opstati</c:v>
                </c:pt>
                <c:pt idx="3">
                  <c:v>Ne znam, nemam stav</c:v>
                </c:pt>
              </c:strCache>
            </c:strRef>
          </c:cat>
          <c:val>
            <c:numRef>
              <c:f>'17'!$D$4:$D$7</c:f>
              <c:numCache>
                <c:formatCode>0.0%</c:formatCode>
                <c:ptCount val="4"/>
                <c:pt idx="0">
                  <c:v>0.34200000000000003</c:v>
                </c:pt>
                <c:pt idx="1">
                  <c:v>0.30599999999999999</c:v>
                </c:pt>
                <c:pt idx="2">
                  <c:v>0.19800000000000001</c:v>
                </c:pt>
                <c:pt idx="3">
                  <c:v>0.155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9274096"/>
        <c:axId val="-2019274640"/>
      </c:barChart>
      <c:catAx>
        <c:axId val="-2019274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9274640"/>
        <c:crosses val="autoZero"/>
        <c:auto val="1"/>
        <c:lblAlgn val="ctr"/>
        <c:lblOffset val="100"/>
        <c:noMultiLvlLbl val="0"/>
      </c:catAx>
      <c:valAx>
        <c:axId val="-201927464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927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'18'!$B$3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'18'!$A$4:$A$6</c:f>
              <c:strCache>
                <c:ptCount val="3"/>
                <c:pt idx="0">
                  <c:v>Mislim da će EURO ostati zajednička valuta EU</c:v>
                </c:pt>
                <c:pt idx="1">
                  <c:v>Mislim da EURO neće ostati zajednička valuta</c:v>
                </c:pt>
                <c:pt idx="2">
                  <c:v>Ne znam, ne mogu da procjenim</c:v>
                </c:pt>
              </c:strCache>
            </c:strRef>
          </c:cat>
          <c:val>
            <c:numRef>
              <c:f>'18'!$B$4:$B$6</c:f>
              <c:numCache>
                <c:formatCode>0.0%</c:formatCode>
                <c:ptCount val="3"/>
                <c:pt idx="0">
                  <c:v>0.55600000000000005</c:v>
                </c:pt>
                <c:pt idx="1">
                  <c:v>0.11700000000000001</c:v>
                </c:pt>
                <c:pt idx="2">
                  <c:v>0.32700000000000001</c:v>
                </c:pt>
              </c:numCache>
            </c:numRef>
          </c:val>
        </c:ser>
        <c:ser>
          <c:idx val="1"/>
          <c:order val="1"/>
          <c:tx>
            <c:strRef>
              <c:f>'18'!$C$3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'18'!$A$4:$A$6</c:f>
              <c:strCache>
                <c:ptCount val="3"/>
                <c:pt idx="0">
                  <c:v>Mislim da će EURO ostati zajednička valuta EU</c:v>
                </c:pt>
                <c:pt idx="1">
                  <c:v>Mislim da EURO neće ostati zajednička valuta</c:v>
                </c:pt>
                <c:pt idx="2">
                  <c:v>Ne znam, ne mogu da procjenim</c:v>
                </c:pt>
              </c:strCache>
            </c:strRef>
          </c:cat>
          <c:val>
            <c:numRef>
              <c:f>'18'!$C$4:$C$6</c:f>
              <c:numCache>
                <c:formatCode>0.0%</c:formatCode>
                <c:ptCount val="3"/>
                <c:pt idx="0">
                  <c:v>0.53200000000000003</c:v>
                </c:pt>
                <c:pt idx="1">
                  <c:v>0.161</c:v>
                </c:pt>
                <c:pt idx="2">
                  <c:v>0.308</c:v>
                </c:pt>
              </c:numCache>
            </c:numRef>
          </c:val>
        </c:ser>
        <c:ser>
          <c:idx val="2"/>
          <c:order val="2"/>
          <c:tx>
            <c:strRef>
              <c:f>'18'!$D$3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'18'!$A$4:$A$6</c:f>
              <c:strCache>
                <c:ptCount val="3"/>
                <c:pt idx="0">
                  <c:v>Mislim da će EURO ostati zajednička valuta EU</c:v>
                </c:pt>
                <c:pt idx="1">
                  <c:v>Mislim da EURO neće ostati zajednička valuta</c:v>
                </c:pt>
                <c:pt idx="2">
                  <c:v>Ne znam, ne mogu da procjenim</c:v>
                </c:pt>
              </c:strCache>
            </c:strRef>
          </c:cat>
          <c:val>
            <c:numRef>
              <c:f>'18'!$D$4:$D$6</c:f>
              <c:numCache>
                <c:formatCode>0.0%</c:formatCode>
                <c:ptCount val="3"/>
                <c:pt idx="0">
                  <c:v>0.61499999999999999</c:v>
                </c:pt>
                <c:pt idx="1">
                  <c:v>0.113</c:v>
                </c:pt>
                <c:pt idx="2">
                  <c:v>0.27300000000000002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9271376"/>
        <c:axId val="-2019275728"/>
      </c:barChart>
      <c:catAx>
        <c:axId val="-2019271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9275728"/>
        <c:crosses val="autoZero"/>
        <c:auto val="1"/>
        <c:lblAlgn val="ctr"/>
        <c:lblOffset val="100"/>
        <c:noMultiLvlLbl val="0"/>
      </c:catAx>
      <c:valAx>
        <c:axId val="-201927572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927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'19'!$B$3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'19'!$A$4:$A$6</c:f>
              <c:strCache>
                <c:ptCount val="3"/>
                <c:pt idx="0">
                  <c:v>Mislim da će Crna Gora zadržati EURO</c:v>
                </c:pt>
                <c:pt idx="1">
                  <c:v>Mislim da Crna Gora neće zadržati EURO</c:v>
                </c:pt>
                <c:pt idx="2">
                  <c:v>Ne znam, nemam stav</c:v>
                </c:pt>
              </c:strCache>
            </c:strRef>
          </c:cat>
          <c:val>
            <c:numRef>
              <c:f>'19'!$B$4:$B$6</c:f>
              <c:numCache>
                <c:formatCode>0.0%</c:formatCode>
                <c:ptCount val="3"/>
                <c:pt idx="0">
                  <c:v>0.61899999999999999</c:v>
                </c:pt>
                <c:pt idx="1">
                  <c:v>8.8999999999999996E-2</c:v>
                </c:pt>
                <c:pt idx="2">
                  <c:v>0.29199999999999998</c:v>
                </c:pt>
              </c:numCache>
            </c:numRef>
          </c:val>
        </c:ser>
        <c:ser>
          <c:idx val="1"/>
          <c:order val="1"/>
          <c:tx>
            <c:strRef>
              <c:f>'19'!$C$3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'19'!$A$4:$A$6</c:f>
              <c:strCache>
                <c:ptCount val="3"/>
                <c:pt idx="0">
                  <c:v>Mislim da će Crna Gora zadržati EURO</c:v>
                </c:pt>
                <c:pt idx="1">
                  <c:v>Mislim da Crna Gora neće zadržati EURO</c:v>
                </c:pt>
                <c:pt idx="2">
                  <c:v>Ne znam, nemam stav</c:v>
                </c:pt>
              </c:strCache>
            </c:strRef>
          </c:cat>
          <c:val>
            <c:numRef>
              <c:f>'19'!$C$4:$C$6</c:f>
              <c:numCache>
                <c:formatCode>0.0%</c:formatCode>
                <c:ptCount val="3"/>
                <c:pt idx="0">
                  <c:v>0.629</c:v>
                </c:pt>
                <c:pt idx="1">
                  <c:v>9.8000000000000004E-2</c:v>
                </c:pt>
                <c:pt idx="2">
                  <c:v>0.27300000000000002</c:v>
                </c:pt>
              </c:numCache>
            </c:numRef>
          </c:val>
        </c:ser>
        <c:ser>
          <c:idx val="2"/>
          <c:order val="2"/>
          <c:tx>
            <c:strRef>
              <c:f>'19'!$D$3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'19'!$A$4:$A$6</c:f>
              <c:strCache>
                <c:ptCount val="3"/>
                <c:pt idx="0">
                  <c:v>Mislim da će Crna Gora zadržati EURO</c:v>
                </c:pt>
                <c:pt idx="1">
                  <c:v>Mislim da Crna Gora neće zadržati EURO</c:v>
                </c:pt>
                <c:pt idx="2">
                  <c:v>Ne znam, nemam stav</c:v>
                </c:pt>
              </c:strCache>
            </c:strRef>
          </c:cat>
          <c:val>
            <c:numRef>
              <c:f>'19'!$D$4:$D$6</c:f>
              <c:numCache>
                <c:formatCode>0.0%</c:formatCode>
                <c:ptCount val="3"/>
                <c:pt idx="0">
                  <c:v>0.66200000000000003</c:v>
                </c:pt>
                <c:pt idx="1">
                  <c:v>0.1</c:v>
                </c:pt>
                <c:pt idx="2">
                  <c:v>0.23799999999999999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9277904"/>
        <c:axId val="-2019280080"/>
      </c:barChart>
      <c:catAx>
        <c:axId val="-2019277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9280080"/>
        <c:crosses val="autoZero"/>
        <c:auto val="1"/>
        <c:lblAlgn val="ctr"/>
        <c:lblOffset val="100"/>
        <c:noMultiLvlLbl val="0"/>
      </c:catAx>
      <c:valAx>
        <c:axId val="-201928008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927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'20'!$B$4:$B$6</c:f>
              <c:strCache>
                <c:ptCount val="3"/>
                <c:pt idx="0">
                  <c:v>Više bi koristio</c:v>
                </c:pt>
                <c:pt idx="1">
                  <c:v>Više bi škodio</c:v>
                </c:pt>
                <c:pt idx="2">
                  <c:v>Ne znam</c:v>
                </c:pt>
              </c:strCache>
            </c:strRef>
          </c:cat>
          <c:val>
            <c:numRef>
              <c:f>'20'!$C$4:$C$6</c:f>
              <c:numCache>
                <c:formatCode>0.0%</c:formatCode>
                <c:ptCount val="3"/>
                <c:pt idx="0">
                  <c:v>0.58699999999999997</c:v>
                </c:pt>
                <c:pt idx="1">
                  <c:v>0.223</c:v>
                </c:pt>
                <c:pt idx="2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9276816"/>
        <c:axId val="-2019269744"/>
      </c:barChart>
      <c:catAx>
        <c:axId val="-20192768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9269744"/>
        <c:crosses val="autoZero"/>
        <c:auto val="1"/>
        <c:lblAlgn val="ctr"/>
        <c:lblOffset val="100"/>
        <c:noMultiLvlLbl val="0"/>
      </c:catAx>
      <c:valAx>
        <c:axId val="-201926974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927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'22'!$R$3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'22'!$Q$4:$Q$13</c:f>
              <c:strCache>
                <c:ptCount val="10"/>
                <c:pt idx="0">
                  <c:v>Penzioneri</c:v>
                </c:pt>
                <c:pt idx="1">
                  <c:v>Zaposleni u malim preduzećima</c:v>
                </c:pt>
                <c:pt idx="2">
                  <c:v>Mladi</c:v>
                </c:pt>
                <c:pt idx="3">
                  <c:v>Nezaposleno</c:v>
                </c:pt>
                <c:pt idx="4">
                  <c:v>Poljoprivrednici</c:v>
                </c:pt>
                <c:pt idx="5">
                  <c:v>Zaposleni u velikim preduzećima</c:v>
                </c:pt>
                <c:pt idx="6">
                  <c:v>Zaposleni u javnom sektoru</c:v>
                </c:pt>
                <c:pt idx="7">
                  <c:v>Privatnici/preduzetnici</c:v>
                </c:pt>
                <c:pt idx="8">
                  <c:v>Marginalizovane društvene grupe</c:v>
                </c:pt>
                <c:pt idx="9">
                  <c:v>Vi lično</c:v>
                </c:pt>
              </c:strCache>
            </c:strRef>
          </c:cat>
          <c:val>
            <c:numRef>
              <c:f>'22'!$R$4:$R$13</c:f>
              <c:numCache>
                <c:formatCode>0.0%</c:formatCode>
                <c:ptCount val="10"/>
                <c:pt idx="0">
                  <c:v>0.22</c:v>
                </c:pt>
                <c:pt idx="1">
                  <c:v>0.29199999999999998</c:v>
                </c:pt>
                <c:pt idx="2">
                  <c:v>0.48799999999999999</c:v>
                </c:pt>
                <c:pt idx="3">
                  <c:v>0.40699999999999997</c:v>
                </c:pt>
                <c:pt idx="4">
                  <c:v>0.36599999999999999</c:v>
                </c:pt>
                <c:pt idx="5">
                  <c:v>0.35799999999999998</c:v>
                </c:pt>
                <c:pt idx="6">
                  <c:v>0.33100000000000002</c:v>
                </c:pt>
                <c:pt idx="7">
                  <c:v>0.37</c:v>
                </c:pt>
                <c:pt idx="8">
                  <c:v>0.34200000000000003</c:v>
                </c:pt>
                <c:pt idx="9">
                  <c:v>0.28299999999999997</c:v>
                </c:pt>
              </c:numCache>
            </c:numRef>
          </c:val>
        </c:ser>
        <c:ser>
          <c:idx val="1"/>
          <c:order val="1"/>
          <c:tx>
            <c:strRef>
              <c:f>'22'!$S$3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'22'!$Q$4:$Q$13</c:f>
              <c:strCache>
                <c:ptCount val="10"/>
                <c:pt idx="0">
                  <c:v>Penzioneri</c:v>
                </c:pt>
                <c:pt idx="1">
                  <c:v>Zaposleni u malim preduzećima</c:v>
                </c:pt>
                <c:pt idx="2">
                  <c:v>Mladi</c:v>
                </c:pt>
                <c:pt idx="3">
                  <c:v>Nezaposleno</c:v>
                </c:pt>
                <c:pt idx="4">
                  <c:v>Poljoprivrednici</c:v>
                </c:pt>
                <c:pt idx="5">
                  <c:v>Zaposleni u velikim preduzećima</c:v>
                </c:pt>
                <c:pt idx="6">
                  <c:v>Zaposleni u javnom sektoru</c:v>
                </c:pt>
                <c:pt idx="7">
                  <c:v>Privatnici/preduzetnici</c:v>
                </c:pt>
                <c:pt idx="8">
                  <c:v>Marginalizovane društvene grupe</c:v>
                </c:pt>
                <c:pt idx="9">
                  <c:v>Vi lično</c:v>
                </c:pt>
              </c:strCache>
            </c:strRef>
          </c:cat>
          <c:val>
            <c:numRef>
              <c:f>'22'!$S$4:$S$13</c:f>
              <c:numCache>
                <c:formatCode>0.0%</c:formatCode>
                <c:ptCount val="10"/>
                <c:pt idx="0">
                  <c:v>0.28399999999999997</c:v>
                </c:pt>
                <c:pt idx="1">
                  <c:v>0.35099999999999998</c:v>
                </c:pt>
                <c:pt idx="2">
                  <c:v>0.504</c:v>
                </c:pt>
                <c:pt idx="3">
                  <c:v>0.41199999999999998</c:v>
                </c:pt>
                <c:pt idx="4">
                  <c:v>0.39300000000000002</c:v>
                </c:pt>
                <c:pt idx="5">
                  <c:v>0.38600000000000001</c:v>
                </c:pt>
                <c:pt idx="6">
                  <c:v>0.35899999999999999</c:v>
                </c:pt>
                <c:pt idx="7">
                  <c:v>0.38200000000000001</c:v>
                </c:pt>
                <c:pt idx="8">
                  <c:v>0.379</c:v>
                </c:pt>
                <c:pt idx="9">
                  <c:v>0.33400000000000002</c:v>
                </c:pt>
              </c:numCache>
            </c:numRef>
          </c:val>
        </c:ser>
        <c:ser>
          <c:idx val="2"/>
          <c:order val="2"/>
          <c:tx>
            <c:strRef>
              <c:f>'22'!$T$3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'22'!$Q$4:$Q$13</c:f>
              <c:strCache>
                <c:ptCount val="10"/>
                <c:pt idx="0">
                  <c:v>Penzioneri</c:v>
                </c:pt>
                <c:pt idx="1">
                  <c:v>Zaposleni u malim preduzećima</c:v>
                </c:pt>
                <c:pt idx="2">
                  <c:v>Mladi</c:v>
                </c:pt>
                <c:pt idx="3">
                  <c:v>Nezaposleno</c:v>
                </c:pt>
                <c:pt idx="4">
                  <c:v>Poljoprivrednici</c:v>
                </c:pt>
                <c:pt idx="5">
                  <c:v>Zaposleni u velikim preduzećima</c:v>
                </c:pt>
                <c:pt idx="6">
                  <c:v>Zaposleni u javnom sektoru</c:v>
                </c:pt>
                <c:pt idx="7">
                  <c:v>Privatnici/preduzetnici</c:v>
                </c:pt>
                <c:pt idx="8">
                  <c:v>Marginalizovane društvene grupe</c:v>
                </c:pt>
                <c:pt idx="9">
                  <c:v>Vi lično</c:v>
                </c:pt>
              </c:strCache>
            </c:strRef>
          </c:cat>
          <c:val>
            <c:numRef>
              <c:f>'22'!$T$4:$T$13</c:f>
              <c:numCache>
                <c:formatCode>0.0%</c:formatCode>
                <c:ptCount val="10"/>
                <c:pt idx="0">
                  <c:v>0.40899999999999997</c:v>
                </c:pt>
                <c:pt idx="1">
                  <c:v>0.436</c:v>
                </c:pt>
                <c:pt idx="2">
                  <c:v>0.59399999999999997</c:v>
                </c:pt>
                <c:pt idx="3">
                  <c:v>0.49299999999999999</c:v>
                </c:pt>
                <c:pt idx="4">
                  <c:v>0.44400000000000001</c:v>
                </c:pt>
                <c:pt idx="5">
                  <c:v>0.433</c:v>
                </c:pt>
                <c:pt idx="6">
                  <c:v>0.436</c:v>
                </c:pt>
                <c:pt idx="7">
                  <c:v>0.46</c:v>
                </c:pt>
                <c:pt idx="8">
                  <c:v>0.44700000000000001</c:v>
                </c:pt>
                <c:pt idx="9">
                  <c:v>0.40100000000000002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8793408"/>
        <c:axId val="-2018803744"/>
      </c:barChart>
      <c:catAx>
        <c:axId val="-2018793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8803744"/>
        <c:crosses val="autoZero"/>
        <c:auto val="1"/>
        <c:lblAlgn val="ctr"/>
        <c:lblOffset val="100"/>
        <c:noMultiLvlLbl val="0"/>
      </c:catAx>
      <c:valAx>
        <c:axId val="-201880374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879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949740662823599"/>
          <c:y val="3.2105067452815703E-2"/>
          <c:w val="0.495396938125852"/>
          <c:h val="0.935789865094369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'49'!$C$3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'49'!$B$4:$B$8</c:f>
              <c:strCache>
                <c:ptCount val="5"/>
                <c:pt idx="0">
                  <c:v>To je veoma pozitivan faktor</c:v>
                </c:pt>
                <c:pt idx="1">
                  <c:v>To je uglavnom pozitivan faktor</c:v>
                </c:pt>
                <c:pt idx="2">
                  <c:v>To uglavnom nije pozitivan faktor</c:v>
                </c:pt>
                <c:pt idx="3">
                  <c:v>To uop[te nije pozitivan faktor</c:v>
                </c:pt>
                <c:pt idx="4">
                  <c:v>Ne znam</c:v>
                </c:pt>
              </c:strCache>
            </c:strRef>
          </c:cat>
          <c:val>
            <c:numRef>
              <c:f>'49'!$C$4:$C$8</c:f>
              <c:numCache>
                <c:formatCode>0.0%</c:formatCode>
                <c:ptCount val="5"/>
                <c:pt idx="0">
                  <c:v>0.316</c:v>
                </c:pt>
                <c:pt idx="1">
                  <c:v>0.26300000000000001</c:v>
                </c:pt>
                <c:pt idx="2">
                  <c:v>0.113</c:v>
                </c:pt>
                <c:pt idx="3">
                  <c:v>0.13500000000000001</c:v>
                </c:pt>
                <c:pt idx="4">
                  <c:v>0.17199999999999999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8793952"/>
        <c:axId val="-2018792864"/>
      </c:barChart>
      <c:catAx>
        <c:axId val="-2018793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8792864"/>
        <c:crosses val="autoZero"/>
        <c:auto val="1"/>
        <c:lblAlgn val="ctr"/>
        <c:lblOffset val="100"/>
        <c:noMultiLvlLbl val="0"/>
      </c:catAx>
      <c:valAx>
        <c:axId val="-201879286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879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'27'!$C$3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'27'!$B$4:$B$7</c:f>
              <c:strCache>
                <c:ptCount val="4"/>
                <c:pt idx="0">
                  <c:v>U potpunosti</c:v>
                </c:pt>
                <c:pt idx="1">
                  <c:v>Uglavnom jesam</c:v>
                </c:pt>
                <c:pt idx="2">
                  <c:v>Djelimično jesam</c:v>
                </c:pt>
                <c:pt idx="3">
                  <c:v>Nemam gotovo nikakvih informacija</c:v>
                </c:pt>
              </c:strCache>
            </c:strRef>
          </c:cat>
          <c:val>
            <c:numRef>
              <c:f>'27'!$C$4:$C$7</c:f>
              <c:numCache>
                <c:formatCode>0.0%</c:formatCode>
                <c:ptCount val="4"/>
                <c:pt idx="0">
                  <c:v>7.6999999999999999E-2</c:v>
                </c:pt>
                <c:pt idx="1">
                  <c:v>0.313</c:v>
                </c:pt>
                <c:pt idx="2">
                  <c:v>0.436</c:v>
                </c:pt>
                <c:pt idx="3">
                  <c:v>0.17399999999999999</c:v>
                </c:pt>
              </c:numCache>
            </c:numRef>
          </c:val>
        </c:ser>
        <c:ser>
          <c:idx val="1"/>
          <c:order val="1"/>
          <c:tx>
            <c:strRef>
              <c:f>'27'!$D$3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'27'!$B$4:$B$7</c:f>
              <c:strCache>
                <c:ptCount val="4"/>
                <c:pt idx="0">
                  <c:v>U potpunosti</c:v>
                </c:pt>
                <c:pt idx="1">
                  <c:v>Uglavnom jesam</c:v>
                </c:pt>
                <c:pt idx="2">
                  <c:v>Djelimično jesam</c:v>
                </c:pt>
                <c:pt idx="3">
                  <c:v>Nemam gotovo nikakvih informacija</c:v>
                </c:pt>
              </c:strCache>
            </c:strRef>
          </c:cat>
          <c:val>
            <c:numRef>
              <c:f>'27'!$D$4:$D$7</c:f>
              <c:numCache>
                <c:formatCode>0.0%</c:formatCode>
                <c:ptCount val="4"/>
                <c:pt idx="0">
                  <c:v>8.5000000000000006E-2</c:v>
                </c:pt>
                <c:pt idx="1">
                  <c:v>0.38100000000000001</c:v>
                </c:pt>
                <c:pt idx="2">
                  <c:v>0.36699999999999999</c:v>
                </c:pt>
                <c:pt idx="3">
                  <c:v>0.16700000000000001</c:v>
                </c:pt>
              </c:numCache>
            </c:numRef>
          </c:val>
        </c:ser>
        <c:ser>
          <c:idx val="2"/>
          <c:order val="2"/>
          <c:tx>
            <c:strRef>
              <c:f>'27'!$E$3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'27'!$B$4:$B$7</c:f>
              <c:strCache>
                <c:ptCount val="4"/>
                <c:pt idx="0">
                  <c:v>U potpunosti</c:v>
                </c:pt>
                <c:pt idx="1">
                  <c:v>Uglavnom jesam</c:v>
                </c:pt>
                <c:pt idx="2">
                  <c:v>Djelimično jesam</c:v>
                </c:pt>
                <c:pt idx="3">
                  <c:v>Nemam gotovo nikakvih informacija</c:v>
                </c:pt>
              </c:strCache>
            </c:strRef>
          </c:cat>
          <c:val>
            <c:numRef>
              <c:f>'27'!$E$4:$E$7</c:f>
              <c:numCache>
                <c:formatCode>0.0%</c:formatCode>
                <c:ptCount val="4"/>
                <c:pt idx="0">
                  <c:v>9.4E-2</c:v>
                </c:pt>
                <c:pt idx="1">
                  <c:v>0.39300000000000002</c:v>
                </c:pt>
                <c:pt idx="2">
                  <c:v>0.39100000000000001</c:v>
                </c:pt>
                <c:pt idx="3">
                  <c:v>0.122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6420304"/>
        <c:axId val="-2016423024"/>
      </c:barChart>
      <c:catAx>
        <c:axId val="-2016420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6423024"/>
        <c:crosses val="autoZero"/>
        <c:auto val="1"/>
        <c:lblAlgn val="ctr"/>
        <c:lblOffset val="100"/>
        <c:noMultiLvlLbl val="0"/>
      </c:catAx>
      <c:valAx>
        <c:axId val="-201642302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642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'28'!$C$3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'28'!$B$4:$B$7</c:f>
              <c:strCache>
                <c:ptCount val="4"/>
                <c:pt idx="0">
                  <c:v>U potpunosti</c:v>
                </c:pt>
                <c:pt idx="1">
                  <c:v>Uglavnom jesam</c:v>
                </c:pt>
                <c:pt idx="2">
                  <c:v>Djelimično jesam</c:v>
                </c:pt>
                <c:pt idx="3">
                  <c:v>Nemam gotovo nikakvih informacija</c:v>
                </c:pt>
              </c:strCache>
            </c:strRef>
          </c:cat>
          <c:val>
            <c:numRef>
              <c:f>'28'!$C$4:$C$7</c:f>
              <c:numCache>
                <c:formatCode>0.0%</c:formatCode>
                <c:ptCount val="4"/>
                <c:pt idx="0">
                  <c:v>5.8000000000000003E-2</c:v>
                </c:pt>
                <c:pt idx="1">
                  <c:v>0.27600000000000002</c:v>
                </c:pt>
                <c:pt idx="2">
                  <c:v>0.46300000000000002</c:v>
                </c:pt>
                <c:pt idx="3">
                  <c:v>0.20300000000000001</c:v>
                </c:pt>
              </c:numCache>
            </c:numRef>
          </c:val>
        </c:ser>
        <c:ser>
          <c:idx val="1"/>
          <c:order val="1"/>
          <c:tx>
            <c:strRef>
              <c:f>'28'!$D$3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'28'!$B$4:$B$7</c:f>
              <c:strCache>
                <c:ptCount val="4"/>
                <c:pt idx="0">
                  <c:v>U potpunosti</c:v>
                </c:pt>
                <c:pt idx="1">
                  <c:v>Uglavnom jesam</c:v>
                </c:pt>
                <c:pt idx="2">
                  <c:v>Djelimično jesam</c:v>
                </c:pt>
                <c:pt idx="3">
                  <c:v>Nemam gotovo nikakvih informacija</c:v>
                </c:pt>
              </c:strCache>
            </c:strRef>
          </c:cat>
          <c:val>
            <c:numRef>
              <c:f>'28'!$D$4:$D$7</c:f>
              <c:numCache>
                <c:formatCode>0.0%</c:formatCode>
                <c:ptCount val="4"/>
                <c:pt idx="0">
                  <c:v>7.2999999999999995E-2</c:v>
                </c:pt>
                <c:pt idx="1">
                  <c:v>0.38100000000000001</c:v>
                </c:pt>
                <c:pt idx="2">
                  <c:v>0.36099999999999999</c:v>
                </c:pt>
                <c:pt idx="3">
                  <c:v>0.185</c:v>
                </c:pt>
              </c:numCache>
            </c:numRef>
          </c:val>
        </c:ser>
        <c:ser>
          <c:idx val="2"/>
          <c:order val="2"/>
          <c:tx>
            <c:strRef>
              <c:f>'28'!$E$3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'28'!$B$4:$B$7</c:f>
              <c:strCache>
                <c:ptCount val="4"/>
                <c:pt idx="0">
                  <c:v>U potpunosti</c:v>
                </c:pt>
                <c:pt idx="1">
                  <c:v>Uglavnom jesam</c:v>
                </c:pt>
                <c:pt idx="2">
                  <c:v>Djelimično jesam</c:v>
                </c:pt>
                <c:pt idx="3">
                  <c:v>Nemam gotovo nikakvih informacija</c:v>
                </c:pt>
              </c:strCache>
            </c:strRef>
          </c:cat>
          <c:val>
            <c:numRef>
              <c:f>'28'!$E$4:$E$7</c:f>
              <c:numCache>
                <c:formatCode>0.0%</c:formatCode>
                <c:ptCount val="4"/>
                <c:pt idx="0">
                  <c:v>9.1999999999999998E-2</c:v>
                </c:pt>
                <c:pt idx="1">
                  <c:v>0.38500000000000001</c:v>
                </c:pt>
                <c:pt idx="2">
                  <c:v>0.39600000000000002</c:v>
                </c:pt>
                <c:pt idx="3">
                  <c:v>0.127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808303712"/>
        <c:axId val="-1808297184"/>
      </c:barChart>
      <c:catAx>
        <c:axId val="-1808303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08297184"/>
        <c:crosses val="autoZero"/>
        <c:auto val="1"/>
        <c:lblAlgn val="ctr"/>
        <c:lblOffset val="100"/>
        <c:noMultiLvlLbl val="0"/>
      </c:catAx>
      <c:valAx>
        <c:axId val="-180829718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180830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'3'!$B$4:$B$7</c:f>
              <c:strCache>
                <c:ptCount val="4"/>
                <c:pt idx="0">
                  <c:v>Biće bolje</c:v>
                </c:pt>
                <c:pt idx="1">
                  <c:v>Biće isto</c:v>
                </c:pt>
                <c:pt idx="2">
                  <c:v>Biće gore</c:v>
                </c:pt>
                <c:pt idx="3">
                  <c:v>Ne znam</c:v>
                </c:pt>
              </c:strCache>
            </c:strRef>
          </c:cat>
          <c:val>
            <c:numRef>
              <c:f>'3'!$C$4:$C$7</c:f>
              <c:numCache>
                <c:formatCode>0.0%</c:formatCode>
                <c:ptCount val="4"/>
                <c:pt idx="0">
                  <c:v>0.45</c:v>
                </c:pt>
                <c:pt idx="1">
                  <c:v>0.23</c:v>
                </c:pt>
                <c:pt idx="2">
                  <c:v>0.19800000000000001</c:v>
                </c:pt>
                <c:pt idx="3">
                  <c:v>0.122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8858672"/>
        <c:axId val="-2078864112"/>
      </c:barChart>
      <c:catAx>
        <c:axId val="-2078858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864112"/>
        <c:crosses val="autoZero"/>
        <c:auto val="1"/>
        <c:lblAlgn val="ctr"/>
        <c:lblOffset val="100"/>
        <c:noMultiLvlLbl val="0"/>
      </c:catAx>
      <c:valAx>
        <c:axId val="-207886411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7885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'35'!$A$4:$A$13</c:f>
              <c:strCache>
                <c:ptCount val="10"/>
                <c:pt idx="0">
                  <c:v>EU institucije</c:v>
                </c:pt>
                <c:pt idx="1">
                  <c:v>Proširenje EU</c:v>
                </c:pt>
                <c:pt idx="2">
                  <c:v>Politika obrazovanja EU</c:v>
                </c:pt>
                <c:pt idx="3">
                  <c:v>Način funkcionisanja EU</c:v>
                </c:pt>
                <c:pt idx="4">
                  <c:v>EU kultura</c:v>
                </c:pt>
                <c:pt idx="5">
                  <c:v>Međunarodni odnosi EU</c:v>
                </c:pt>
                <c:pt idx="6">
                  <c:v>Uslovi za ulazak u EU</c:v>
                </c:pt>
                <c:pt idx="7">
                  <c:v>EU poljoprivreda</c:v>
                </c:pt>
                <c:pt idx="8">
                  <c:v>Uticaj EU na suverenitet, samostalnost Crne Gore kao članice EU</c:v>
                </c:pt>
                <c:pt idx="9">
                  <c:v>EU životna sredina</c:v>
                </c:pt>
              </c:strCache>
            </c:strRef>
          </c:cat>
          <c:val>
            <c:numRef>
              <c:f>'35'!$B$4:$B$13</c:f>
              <c:numCache>
                <c:formatCode>General</c:formatCode>
                <c:ptCount val="10"/>
                <c:pt idx="0">
                  <c:v>5.1099999999999994</c:v>
                </c:pt>
                <c:pt idx="1">
                  <c:v>5.1099999999999994</c:v>
                </c:pt>
                <c:pt idx="2">
                  <c:v>5.1199999999999992</c:v>
                </c:pt>
                <c:pt idx="3">
                  <c:v>5.18</c:v>
                </c:pt>
                <c:pt idx="4">
                  <c:v>5.2</c:v>
                </c:pt>
                <c:pt idx="5">
                  <c:v>5.2</c:v>
                </c:pt>
                <c:pt idx="6">
                  <c:v>5.23</c:v>
                </c:pt>
                <c:pt idx="7">
                  <c:v>5.29</c:v>
                </c:pt>
                <c:pt idx="8">
                  <c:v>5.33</c:v>
                </c:pt>
                <c:pt idx="9">
                  <c:v>5.34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20393152"/>
        <c:axId val="-2020392608"/>
      </c:barChart>
      <c:catAx>
        <c:axId val="-2020393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0392608"/>
        <c:crosses val="autoZero"/>
        <c:auto val="1"/>
        <c:lblAlgn val="ctr"/>
        <c:lblOffset val="100"/>
        <c:noMultiLvlLbl val="0"/>
      </c:catAx>
      <c:valAx>
        <c:axId val="-202039260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-202039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3FA6BB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3FA6BB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'35'!$A$26:$A$36</c:f>
              <c:strCache>
                <c:ptCount val="11"/>
                <c:pt idx="0">
                  <c:v>Uticaj članstva na međunarodni položaj Crne Gore</c:v>
                </c:pt>
                <c:pt idx="1">
                  <c:v>Finansijska pomoć za pristupanje EU</c:v>
                </c:pt>
                <c:pt idx="2">
                  <c:v>Socijalna politika EU</c:v>
                </c:pt>
                <c:pt idx="3">
                  <c:v>Uticaj članstva na unutrašnji politički život zemlje, stanje demokratije, ljudska prava, odnos prema manjinama</c:v>
                </c:pt>
                <c:pt idx="4">
                  <c:v>EU ekonomija</c:v>
                </c:pt>
                <c:pt idx="5">
                  <c:v>Prava i obaveze koje proizilaze iz članstva</c:v>
                </c:pt>
                <c:pt idx="6">
                  <c:v>Uticaj na domaću poljoprivredu</c:v>
                </c:pt>
                <c:pt idx="7">
                  <c:v>Mogućnosti za obrazovanje</c:v>
                </c:pt>
                <c:pt idx="8">
                  <c:v>Uticaj članstva na privredu moje zemlje</c:v>
                </c:pt>
                <c:pt idx="9">
                  <c:v>Mogućnosti za zapošljavanje</c:v>
                </c:pt>
                <c:pt idx="10">
                  <c:v>Mogući uticaj članstva na moj svakodnevni život</c:v>
                </c:pt>
              </c:strCache>
            </c:strRef>
          </c:cat>
          <c:val>
            <c:numRef>
              <c:f>'35'!$B$26:$B$36</c:f>
              <c:numCache>
                <c:formatCode>General</c:formatCode>
                <c:ptCount val="11"/>
                <c:pt idx="0">
                  <c:v>5.41</c:v>
                </c:pt>
                <c:pt idx="1">
                  <c:v>5.42</c:v>
                </c:pt>
                <c:pt idx="2">
                  <c:v>5.48</c:v>
                </c:pt>
                <c:pt idx="3">
                  <c:v>5.5</c:v>
                </c:pt>
                <c:pt idx="4">
                  <c:v>5.53</c:v>
                </c:pt>
                <c:pt idx="5">
                  <c:v>5.59</c:v>
                </c:pt>
                <c:pt idx="6">
                  <c:v>5.6899999999999986</c:v>
                </c:pt>
                <c:pt idx="7">
                  <c:v>5.8599999999999994</c:v>
                </c:pt>
                <c:pt idx="8">
                  <c:v>5.96</c:v>
                </c:pt>
                <c:pt idx="9">
                  <c:v>6.3599999999999994</c:v>
                </c:pt>
                <c:pt idx="10">
                  <c:v>6.6199999999999992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20396960"/>
        <c:axId val="-2020398592"/>
      </c:barChart>
      <c:catAx>
        <c:axId val="-2020396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0398592"/>
        <c:crosses val="autoZero"/>
        <c:auto val="1"/>
        <c:lblAlgn val="ctr"/>
        <c:lblOffset val="100"/>
        <c:noMultiLvlLbl val="0"/>
      </c:catAx>
      <c:valAx>
        <c:axId val="-202039859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-202039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'36'!$B$3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4638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'36'!$A$4:$A$5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'36'!$B$4:$B$5</c:f>
              <c:numCache>
                <c:formatCode>0.0%</c:formatCode>
                <c:ptCount val="2"/>
                <c:pt idx="0">
                  <c:v>8.8999999999999996E-2</c:v>
                </c:pt>
                <c:pt idx="1">
                  <c:v>0.90100000000000002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20398048"/>
        <c:axId val="-2020393696"/>
      </c:barChart>
      <c:catAx>
        <c:axId val="-2020398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0393696"/>
        <c:crosses val="autoZero"/>
        <c:auto val="1"/>
        <c:lblAlgn val="ctr"/>
        <c:lblOffset val="100"/>
        <c:noMultiLvlLbl val="0"/>
      </c:catAx>
      <c:valAx>
        <c:axId val="-202039369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203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6231497381803"/>
          <c:y val="5.3484247989267902E-2"/>
          <c:w val="0.49043517395094499"/>
          <c:h val="0.893031504021464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'37'!$C$3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4638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9.7244087253214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'37'!$B$4:$B$9</c:f>
              <c:strCache>
                <c:ptCount val="6"/>
                <c:pt idx="0">
                  <c:v>Web sajt Delegacije EU u Crnoj Gori</c:v>
                </c:pt>
                <c:pt idx="1">
                  <c:v>Facebook strana Delegacije EU u Crnoj Gori</c:v>
                </c:pt>
                <c:pt idx="2">
                  <c:v>Publikacije/brošure/flajeri</c:v>
                </c:pt>
                <c:pt idx="3">
                  <c:v>EU info centar</c:v>
                </c:pt>
                <c:pt idx="4">
                  <c:v>Facebook strana EU info centra</c:v>
                </c:pt>
                <c:pt idx="5">
                  <c:v>Negdje drugo</c:v>
                </c:pt>
              </c:strCache>
            </c:strRef>
          </c:cat>
          <c:val>
            <c:numRef>
              <c:f>'37'!$C$4:$C$9</c:f>
              <c:numCache>
                <c:formatCode>0.0%</c:formatCode>
                <c:ptCount val="6"/>
                <c:pt idx="0">
                  <c:v>0.33100000000000002</c:v>
                </c:pt>
                <c:pt idx="1">
                  <c:v>0.17399999999999999</c:v>
                </c:pt>
                <c:pt idx="2">
                  <c:v>0.16400000000000001</c:v>
                </c:pt>
                <c:pt idx="3">
                  <c:v>0.114</c:v>
                </c:pt>
                <c:pt idx="4">
                  <c:v>9.8000000000000004E-2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4713120"/>
        <c:axId val="-2014714752"/>
      </c:barChart>
      <c:catAx>
        <c:axId val="-2014713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4714752"/>
        <c:crosses val="autoZero"/>
        <c:auto val="1"/>
        <c:lblAlgn val="ctr"/>
        <c:lblOffset val="100"/>
        <c:noMultiLvlLbl val="0"/>
      </c:catAx>
      <c:valAx>
        <c:axId val="-201471475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471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'34'!$C$3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'34'!$B$4:$B$10</c:f>
              <c:strCache>
                <c:ptCount val="7"/>
                <c:pt idx="0">
                  <c:v>Kod lokalnih samouprava</c:v>
                </c:pt>
                <c:pt idx="1">
                  <c:v>U nekom ministarstvu, vladinoj agenciji</c:v>
                </c:pt>
                <c:pt idx="2">
                  <c:v>Preko medija</c:v>
                </c:pt>
                <c:pt idx="3">
                  <c:v>Preko nevladinih organizacija</c:v>
                </c:pt>
                <c:pt idx="4">
                  <c:v>Kod Delegacije Evropske unije u Crnoj Gori</c:v>
                </c:pt>
                <c:pt idx="5">
                  <c:v>U EU info centru</c:v>
                </c:pt>
                <c:pt idx="6">
                  <c:v>Negdje drugo</c:v>
                </c:pt>
              </c:strCache>
            </c:strRef>
          </c:cat>
          <c:val>
            <c:numRef>
              <c:f>'34'!$C$4:$C$10</c:f>
              <c:numCache>
                <c:formatCode>0.0%</c:formatCode>
                <c:ptCount val="7"/>
                <c:pt idx="0">
                  <c:v>0.16500000000000001</c:v>
                </c:pt>
                <c:pt idx="1">
                  <c:v>0.128</c:v>
                </c:pt>
                <c:pt idx="2">
                  <c:v>0.41099999999999998</c:v>
                </c:pt>
                <c:pt idx="3">
                  <c:v>7.4999999999999997E-2</c:v>
                </c:pt>
                <c:pt idx="4">
                  <c:v>8.6999999999999994E-2</c:v>
                </c:pt>
                <c:pt idx="5">
                  <c:v>8.3000000000000004E-2</c:v>
                </c:pt>
                <c:pt idx="6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B5-4B92-B702-D72AE27F3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4710400"/>
        <c:axId val="-2014723456"/>
      </c:barChart>
      <c:catAx>
        <c:axId val="-2014710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4723456"/>
        <c:crosses val="autoZero"/>
        <c:auto val="1"/>
        <c:lblAlgn val="ctr"/>
        <c:lblOffset val="100"/>
        <c:noMultiLvlLbl val="0"/>
      </c:catAx>
      <c:valAx>
        <c:axId val="-201472345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471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66447944006998"/>
          <c:y val="4.1666666666666664E-2"/>
          <c:w val="0.8390021872265967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FA6BB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C7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8497B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'38'!$C$21:$C$23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znam</c:v>
                </c:pt>
              </c:strCache>
            </c:strRef>
          </c:cat>
          <c:val>
            <c:numRef>
              <c:f>'38'!$D$21:$D$23</c:f>
              <c:numCache>
                <c:formatCode>0.0%</c:formatCode>
                <c:ptCount val="3"/>
                <c:pt idx="0">
                  <c:v>0.435</c:v>
                </c:pt>
                <c:pt idx="1">
                  <c:v>0.12</c:v>
                </c:pt>
                <c:pt idx="2">
                  <c:v>0.44500000000000001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801638752"/>
        <c:axId val="-1801644736"/>
      </c:barChart>
      <c:catAx>
        <c:axId val="-180163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01644736"/>
        <c:crosses val="autoZero"/>
        <c:auto val="1"/>
        <c:lblAlgn val="ctr"/>
        <c:lblOffset val="100"/>
        <c:noMultiLvlLbl val="0"/>
      </c:catAx>
      <c:valAx>
        <c:axId val="-180164473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-180163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'39'!$C$3</c:f>
              <c:strCache>
                <c:ptCount val="1"/>
                <c:pt idx="0">
                  <c:v>Čuo sam i znam šta je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'39'!$B$4:$B$7</c:f>
              <c:strCache>
                <c:ptCount val="4"/>
                <c:pt idx="0">
                  <c:v>IPA</c:v>
                </c:pt>
                <c:pt idx="1">
                  <c:v>Erasmus</c:v>
                </c:pt>
                <c:pt idx="2">
                  <c:v>IPARD</c:v>
                </c:pt>
                <c:pt idx="3">
                  <c:v>Twinning</c:v>
                </c:pt>
              </c:strCache>
            </c:strRef>
          </c:cat>
          <c:val>
            <c:numRef>
              <c:f>'39'!$C$4:$C$7</c:f>
              <c:numCache>
                <c:formatCode>0.0%</c:formatCode>
                <c:ptCount val="4"/>
                <c:pt idx="0">
                  <c:v>0.24299999999999999</c:v>
                </c:pt>
                <c:pt idx="1">
                  <c:v>0.126</c:v>
                </c:pt>
                <c:pt idx="2">
                  <c:v>0.112</c:v>
                </c:pt>
                <c:pt idx="3">
                  <c:v>6.5000000000000002E-2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59-4B99-8203-3B2FA9717699}"/>
            </c:ext>
          </c:extLst>
        </c:ser>
        <c:ser>
          <c:idx val="1"/>
          <c:order val="1"/>
          <c:tx>
            <c:strRef>
              <c:f>'39'!$D$3</c:f>
              <c:strCache>
                <c:ptCount val="1"/>
                <c:pt idx="0">
                  <c:v>Čuo sam, ali ne znam šta je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'39'!$B$4:$B$7</c:f>
              <c:strCache>
                <c:ptCount val="4"/>
                <c:pt idx="0">
                  <c:v>IPA</c:v>
                </c:pt>
                <c:pt idx="1">
                  <c:v>Erasmus</c:v>
                </c:pt>
                <c:pt idx="2">
                  <c:v>IPARD</c:v>
                </c:pt>
                <c:pt idx="3">
                  <c:v>Twinning</c:v>
                </c:pt>
              </c:strCache>
            </c:strRef>
          </c:cat>
          <c:val>
            <c:numRef>
              <c:f>'39'!$D$4:$D$7</c:f>
              <c:numCache>
                <c:formatCode>0.0%</c:formatCode>
                <c:ptCount val="4"/>
                <c:pt idx="0">
                  <c:v>0.22600000000000001</c:v>
                </c:pt>
                <c:pt idx="1">
                  <c:v>0.19500000000000001</c:v>
                </c:pt>
                <c:pt idx="2">
                  <c:v>0.189</c:v>
                </c:pt>
                <c:pt idx="3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59-4B99-8203-3B2FA9717699}"/>
            </c:ext>
          </c:extLst>
        </c:ser>
        <c:ser>
          <c:idx val="2"/>
          <c:order val="2"/>
          <c:tx>
            <c:strRef>
              <c:f>'39'!$E$3</c:f>
              <c:strCache>
                <c:ptCount val="1"/>
                <c:pt idx="0">
                  <c:v>Nisam čuo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'39'!$B$4:$B$7</c:f>
              <c:strCache>
                <c:ptCount val="4"/>
                <c:pt idx="0">
                  <c:v>IPA</c:v>
                </c:pt>
                <c:pt idx="1">
                  <c:v>Erasmus</c:v>
                </c:pt>
                <c:pt idx="2">
                  <c:v>IPARD</c:v>
                </c:pt>
                <c:pt idx="3">
                  <c:v>Twinning</c:v>
                </c:pt>
              </c:strCache>
            </c:strRef>
          </c:cat>
          <c:val>
            <c:numRef>
              <c:f>'39'!$E$4:$E$7</c:f>
              <c:numCache>
                <c:formatCode>0.0%</c:formatCode>
                <c:ptCount val="4"/>
                <c:pt idx="0">
                  <c:v>0.53100000000000003</c:v>
                </c:pt>
                <c:pt idx="1">
                  <c:v>0.67900000000000005</c:v>
                </c:pt>
                <c:pt idx="2">
                  <c:v>0.69899999999999995</c:v>
                </c:pt>
                <c:pt idx="3">
                  <c:v>0.78500000000000003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59-4B99-8203-3B2FA9717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4716384"/>
        <c:axId val="-2014715296"/>
      </c:barChart>
      <c:catAx>
        <c:axId val="-2014716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4715296"/>
        <c:crosses val="autoZero"/>
        <c:auto val="1"/>
        <c:lblAlgn val="ctr"/>
        <c:lblOffset val="100"/>
        <c:noMultiLvlLbl val="0"/>
      </c:catAx>
      <c:valAx>
        <c:axId val="-201471529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471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77513151577499"/>
          <c:y val="9.3217042237262404E-2"/>
          <c:w val="0.50245461788666002"/>
          <c:h val="0.813565915525474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'40'!$C$3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8DD3C7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'40'!$B$4:$B$6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znam</c:v>
                </c:pt>
              </c:strCache>
            </c:strRef>
          </c:cat>
          <c:val>
            <c:numRef>
              <c:f>'40'!$C$4:$C$6</c:f>
              <c:numCache>
                <c:formatCode>0.0%</c:formatCode>
                <c:ptCount val="3"/>
                <c:pt idx="0">
                  <c:v>0.22</c:v>
                </c:pt>
                <c:pt idx="1">
                  <c:v>0.20300000000000001</c:v>
                </c:pt>
                <c:pt idx="2">
                  <c:v>0.57699999999999996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B4-407C-B459-1C01A956C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4712032"/>
        <c:axId val="-2014710944"/>
      </c:barChart>
      <c:catAx>
        <c:axId val="-2014712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4710944"/>
        <c:crosses val="autoZero"/>
        <c:auto val="1"/>
        <c:lblAlgn val="ctr"/>
        <c:lblOffset val="100"/>
        <c:noMultiLvlLbl val="0"/>
      </c:catAx>
      <c:valAx>
        <c:axId val="-201471094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471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'42'!$C$3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'42'!$B$4:$B$6</c:f>
              <c:strCache>
                <c:ptCount val="3"/>
                <c:pt idx="0">
                  <c:v>Mislim da bih</c:v>
                </c:pt>
                <c:pt idx="1">
                  <c:v>Mislim da ne bih</c:v>
                </c:pt>
                <c:pt idx="2">
                  <c:v>Ne znam</c:v>
                </c:pt>
              </c:strCache>
            </c:strRef>
          </c:cat>
          <c:val>
            <c:numRef>
              <c:f>'42'!$C$4:$C$6</c:f>
              <c:numCache>
                <c:formatCode>0.0%</c:formatCode>
                <c:ptCount val="3"/>
                <c:pt idx="0">
                  <c:v>0.27400000000000002</c:v>
                </c:pt>
                <c:pt idx="1">
                  <c:v>0.43</c:v>
                </c:pt>
                <c:pt idx="2">
                  <c:v>0.29699999999999999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B9-4B36-9AFC-8D91742A2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14712576"/>
        <c:axId val="-2014720192"/>
      </c:barChart>
      <c:catAx>
        <c:axId val="-2014712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4720192"/>
        <c:crosses val="autoZero"/>
        <c:auto val="1"/>
        <c:lblAlgn val="ctr"/>
        <c:lblOffset val="100"/>
        <c:noMultiLvlLbl val="0"/>
      </c:catAx>
      <c:valAx>
        <c:axId val="-201472019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1471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'10'!$C$3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'10'!$B$4:$B$6</c:f>
              <c:strCache>
                <c:ptCount val="3"/>
                <c:pt idx="0">
                  <c:v>Hoće</c:v>
                </c:pt>
                <c:pt idx="1">
                  <c:v>Neće</c:v>
                </c:pt>
                <c:pt idx="2">
                  <c:v>Ne znam</c:v>
                </c:pt>
              </c:strCache>
            </c:strRef>
          </c:cat>
          <c:val>
            <c:numRef>
              <c:f>'10'!$C$4:$C$6</c:f>
              <c:numCache>
                <c:formatCode>0.0%</c:formatCode>
                <c:ptCount val="3"/>
                <c:pt idx="0">
                  <c:v>0.59299999999999997</c:v>
                </c:pt>
                <c:pt idx="1">
                  <c:v>0.152</c:v>
                </c:pt>
                <c:pt idx="2">
                  <c:v>0.25600000000000001</c:v>
                </c:pt>
              </c:numCache>
            </c:numRef>
          </c:val>
        </c:ser>
        <c:ser>
          <c:idx val="1"/>
          <c:order val="1"/>
          <c:tx>
            <c:strRef>
              <c:f>'10'!$D$3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'10'!$B$4:$B$6</c:f>
              <c:strCache>
                <c:ptCount val="3"/>
                <c:pt idx="0">
                  <c:v>Hoće</c:v>
                </c:pt>
                <c:pt idx="1">
                  <c:v>Neće</c:v>
                </c:pt>
                <c:pt idx="2">
                  <c:v>Ne znam</c:v>
                </c:pt>
              </c:strCache>
            </c:strRef>
          </c:cat>
          <c:val>
            <c:numRef>
              <c:f>'10'!$D$4:$D$6</c:f>
              <c:numCache>
                <c:formatCode>0.0%</c:formatCode>
                <c:ptCount val="3"/>
                <c:pt idx="0">
                  <c:v>0.68899999999999995</c:v>
                </c:pt>
                <c:pt idx="1">
                  <c:v>0.11899999999999999</c:v>
                </c:pt>
                <c:pt idx="2">
                  <c:v>0.191</c:v>
                </c:pt>
              </c:numCache>
            </c:numRef>
          </c:val>
        </c:ser>
        <c:ser>
          <c:idx val="2"/>
          <c:order val="2"/>
          <c:tx>
            <c:strRef>
              <c:f>'10'!$E$3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'10'!$B$4:$B$6</c:f>
              <c:strCache>
                <c:ptCount val="3"/>
                <c:pt idx="0">
                  <c:v>Hoće</c:v>
                </c:pt>
                <c:pt idx="1">
                  <c:v>Neće</c:v>
                </c:pt>
                <c:pt idx="2">
                  <c:v>Ne znam</c:v>
                </c:pt>
              </c:strCache>
            </c:strRef>
          </c:cat>
          <c:val>
            <c:numRef>
              <c:f>'10'!$E$4:$E$6</c:f>
              <c:numCache>
                <c:formatCode>0.0%</c:formatCode>
                <c:ptCount val="3"/>
                <c:pt idx="0">
                  <c:v>0.68700000000000006</c:v>
                </c:pt>
                <c:pt idx="1">
                  <c:v>0.121</c:v>
                </c:pt>
                <c:pt idx="2">
                  <c:v>0.19700000000000001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51445888"/>
        <c:axId val="-2051437728"/>
      </c:barChart>
      <c:catAx>
        <c:axId val="-2051445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1437728"/>
        <c:crosses val="autoZero"/>
        <c:auto val="1"/>
        <c:lblAlgn val="ctr"/>
        <c:lblOffset val="100"/>
        <c:noMultiLvlLbl val="0"/>
      </c:catAx>
      <c:valAx>
        <c:axId val="-205143772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5144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81193330145898"/>
          <c:y val="3.2105067452815703E-2"/>
          <c:w val="0.52399937380207895"/>
          <c:h val="0.86902557328343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'11'!$C$3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'11'!$B$4:$B$8</c:f>
              <c:strCache>
                <c:ptCount val="5"/>
                <c:pt idx="0">
                  <c:v>Da, apsolutno</c:v>
                </c:pt>
                <c:pt idx="1">
                  <c:v>Da, uglavnom</c:v>
                </c:pt>
                <c:pt idx="2">
                  <c:v>Više ne podržavam nego što podržavam</c:v>
                </c:pt>
                <c:pt idx="3">
                  <c:v>Ne, ja ne podržavam članstvo Crne Gore u EU</c:v>
                </c:pt>
                <c:pt idx="4">
                  <c:v>Ne znam, potpuno mi je svejedno</c:v>
                </c:pt>
              </c:strCache>
            </c:strRef>
          </c:cat>
          <c:val>
            <c:numRef>
              <c:f>'11'!$C$4:$C$8</c:f>
              <c:numCache>
                <c:formatCode>0.0%</c:formatCode>
                <c:ptCount val="5"/>
                <c:pt idx="0">
                  <c:v>0.33500000000000002</c:v>
                </c:pt>
                <c:pt idx="1">
                  <c:v>0.23499999999999999</c:v>
                </c:pt>
                <c:pt idx="2">
                  <c:v>0.13800000000000001</c:v>
                </c:pt>
                <c:pt idx="3">
                  <c:v>0.154</c:v>
                </c:pt>
                <c:pt idx="4">
                  <c:v>0.13900000000000001</c:v>
                </c:pt>
              </c:numCache>
            </c:numRef>
          </c:val>
        </c:ser>
        <c:ser>
          <c:idx val="1"/>
          <c:order val="1"/>
          <c:tx>
            <c:strRef>
              <c:f>'11'!$D$3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'11'!$B$4:$B$8</c:f>
              <c:strCache>
                <c:ptCount val="5"/>
                <c:pt idx="0">
                  <c:v>Da, apsolutno</c:v>
                </c:pt>
                <c:pt idx="1">
                  <c:v>Da, uglavnom</c:v>
                </c:pt>
                <c:pt idx="2">
                  <c:v>Više ne podržavam nego što podržavam</c:v>
                </c:pt>
                <c:pt idx="3">
                  <c:v>Ne, ja ne podržavam članstvo Crne Gore u EU</c:v>
                </c:pt>
                <c:pt idx="4">
                  <c:v>Ne znam, potpuno mi je svejedno</c:v>
                </c:pt>
              </c:strCache>
            </c:strRef>
          </c:cat>
          <c:val>
            <c:numRef>
              <c:f>'11'!$D$4:$D$8</c:f>
              <c:numCache>
                <c:formatCode>0.0%</c:formatCode>
                <c:ptCount val="5"/>
                <c:pt idx="0">
                  <c:v>0.311</c:v>
                </c:pt>
                <c:pt idx="1">
                  <c:v>0.27300000000000002</c:v>
                </c:pt>
                <c:pt idx="2">
                  <c:v>0.11799999999999999</c:v>
                </c:pt>
                <c:pt idx="3">
                  <c:v>0.183</c:v>
                </c:pt>
                <c:pt idx="4">
                  <c:v>0.114</c:v>
                </c:pt>
              </c:numCache>
            </c:numRef>
          </c:val>
        </c:ser>
        <c:ser>
          <c:idx val="2"/>
          <c:order val="2"/>
          <c:tx>
            <c:strRef>
              <c:f>'11'!$E$3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'11'!$B$4:$B$8</c:f>
              <c:strCache>
                <c:ptCount val="5"/>
                <c:pt idx="0">
                  <c:v>Da, apsolutno</c:v>
                </c:pt>
                <c:pt idx="1">
                  <c:v>Da, uglavnom</c:v>
                </c:pt>
                <c:pt idx="2">
                  <c:v>Više ne podržavam nego što podržavam</c:v>
                </c:pt>
                <c:pt idx="3">
                  <c:v>Ne, ja ne podržavam članstvo Crne Gore u EU</c:v>
                </c:pt>
                <c:pt idx="4">
                  <c:v>Ne znam, potpuno mi je svejedno</c:v>
                </c:pt>
              </c:strCache>
            </c:strRef>
          </c:cat>
          <c:val>
            <c:numRef>
              <c:f>'11'!$E$4:$E$8</c:f>
              <c:numCache>
                <c:formatCode>0.0%</c:formatCode>
                <c:ptCount val="5"/>
                <c:pt idx="0">
                  <c:v>0.35</c:v>
                </c:pt>
                <c:pt idx="1">
                  <c:v>0.27400000000000002</c:v>
                </c:pt>
                <c:pt idx="2">
                  <c:v>9.4E-2</c:v>
                </c:pt>
                <c:pt idx="3">
                  <c:v>0.20799999999999999</c:v>
                </c:pt>
                <c:pt idx="4">
                  <c:v>7.1999999999999995E-2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51442624"/>
        <c:axId val="-2051449152"/>
      </c:barChart>
      <c:catAx>
        <c:axId val="-2051442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1449152"/>
        <c:crosses val="autoZero"/>
        <c:auto val="1"/>
        <c:lblAlgn val="ctr"/>
        <c:lblOffset val="100"/>
        <c:noMultiLvlLbl val="0"/>
      </c:catAx>
      <c:valAx>
        <c:axId val="-205144915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5144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'12'!$C$3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'12'!$B$4:$B$7</c:f>
              <c:strCache>
                <c:ptCount val="4"/>
                <c:pt idx="0">
                  <c:v>Glasao bih „za“</c:v>
                </c:pt>
                <c:pt idx="1">
                  <c:v>Glasao bih „protiv“</c:v>
                </c:pt>
                <c:pt idx="2">
                  <c:v>Ne bih glasao</c:v>
                </c:pt>
                <c:pt idx="3">
                  <c:v>Ne znam</c:v>
                </c:pt>
              </c:strCache>
            </c:strRef>
          </c:cat>
          <c:val>
            <c:numRef>
              <c:f>'12'!$C$4:$C$7</c:f>
              <c:numCache>
                <c:formatCode>0.0%</c:formatCode>
                <c:ptCount val="4"/>
                <c:pt idx="0">
                  <c:v>0.53700000000000003</c:v>
                </c:pt>
                <c:pt idx="1">
                  <c:v>0.18099999999999999</c:v>
                </c:pt>
                <c:pt idx="2">
                  <c:v>0.159</c:v>
                </c:pt>
                <c:pt idx="3">
                  <c:v>0.122</c:v>
                </c:pt>
              </c:numCache>
            </c:numRef>
          </c:val>
        </c:ser>
        <c:ser>
          <c:idx val="1"/>
          <c:order val="1"/>
          <c:tx>
            <c:strRef>
              <c:f>'12'!$D$3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'12'!$B$4:$B$7</c:f>
              <c:strCache>
                <c:ptCount val="4"/>
                <c:pt idx="0">
                  <c:v>Glasao bih „za“</c:v>
                </c:pt>
                <c:pt idx="1">
                  <c:v>Glasao bih „protiv“</c:v>
                </c:pt>
                <c:pt idx="2">
                  <c:v>Ne bih glasao</c:v>
                </c:pt>
                <c:pt idx="3">
                  <c:v>Ne znam</c:v>
                </c:pt>
              </c:strCache>
            </c:strRef>
          </c:cat>
          <c:val>
            <c:numRef>
              <c:f>'12'!$D$4:$D$7</c:f>
              <c:numCache>
                <c:formatCode>0.0%</c:formatCode>
                <c:ptCount val="4"/>
                <c:pt idx="0">
                  <c:v>0.54300000000000004</c:v>
                </c:pt>
                <c:pt idx="1">
                  <c:v>0.191</c:v>
                </c:pt>
                <c:pt idx="2">
                  <c:v>0.126</c:v>
                </c:pt>
                <c:pt idx="3">
                  <c:v>0.13700000000000001</c:v>
                </c:pt>
              </c:numCache>
            </c:numRef>
          </c:val>
        </c:ser>
        <c:ser>
          <c:idx val="2"/>
          <c:order val="2"/>
          <c:tx>
            <c:strRef>
              <c:f>'12'!$E$3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'12'!$B$4:$B$7</c:f>
              <c:strCache>
                <c:ptCount val="4"/>
                <c:pt idx="0">
                  <c:v>Glasao bih „za“</c:v>
                </c:pt>
                <c:pt idx="1">
                  <c:v>Glasao bih „protiv“</c:v>
                </c:pt>
                <c:pt idx="2">
                  <c:v>Ne bih glasao</c:v>
                </c:pt>
                <c:pt idx="3">
                  <c:v>Ne znam</c:v>
                </c:pt>
              </c:strCache>
            </c:strRef>
          </c:cat>
          <c:val>
            <c:numRef>
              <c:f>'12'!$E$4:$E$7</c:f>
              <c:numCache>
                <c:formatCode>0.0%</c:formatCode>
                <c:ptCount val="4"/>
                <c:pt idx="0">
                  <c:v>0.59499999999999997</c:v>
                </c:pt>
                <c:pt idx="1">
                  <c:v>0.185</c:v>
                </c:pt>
                <c:pt idx="2">
                  <c:v>0.129</c:v>
                </c:pt>
                <c:pt idx="3">
                  <c:v>9.0999999999999998E-2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51447520"/>
        <c:axId val="-2051449696"/>
      </c:barChart>
      <c:catAx>
        <c:axId val="-2051447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1449696"/>
        <c:crosses val="autoZero"/>
        <c:auto val="1"/>
        <c:lblAlgn val="ctr"/>
        <c:lblOffset val="100"/>
        <c:noMultiLvlLbl val="0"/>
      </c:catAx>
      <c:valAx>
        <c:axId val="-205144969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5144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'12'!$D$24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'12'!$C$25:$C$26</c:f>
              <c:strCache>
                <c:ptCount val="2"/>
                <c:pt idx="0">
                  <c:v>Glasao bih „za“</c:v>
                </c:pt>
                <c:pt idx="1">
                  <c:v>Glasao bih „protiv“</c:v>
                </c:pt>
              </c:strCache>
            </c:strRef>
          </c:cat>
          <c:val>
            <c:numRef>
              <c:f>'12'!$D$25:$D$26</c:f>
              <c:numCache>
                <c:formatCode>0.0%</c:formatCode>
                <c:ptCount val="2"/>
                <c:pt idx="0">
                  <c:v>0.748</c:v>
                </c:pt>
                <c:pt idx="1">
                  <c:v>0.251</c:v>
                </c:pt>
              </c:numCache>
            </c:numRef>
          </c:val>
        </c:ser>
        <c:ser>
          <c:idx val="1"/>
          <c:order val="1"/>
          <c:tx>
            <c:strRef>
              <c:f>'12'!$E$24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'12'!$C$25:$C$26</c:f>
              <c:strCache>
                <c:ptCount val="2"/>
                <c:pt idx="0">
                  <c:v>Glasao bih „za“</c:v>
                </c:pt>
                <c:pt idx="1">
                  <c:v>Glasao bih „protiv“</c:v>
                </c:pt>
              </c:strCache>
            </c:strRef>
          </c:cat>
          <c:val>
            <c:numRef>
              <c:f>'12'!$E$25:$E$26</c:f>
              <c:numCache>
                <c:formatCode>0.0%</c:formatCode>
                <c:ptCount val="2"/>
                <c:pt idx="0">
                  <c:v>0.73599999999999999</c:v>
                </c:pt>
                <c:pt idx="1">
                  <c:v>0.26400000000000001</c:v>
                </c:pt>
              </c:numCache>
            </c:numRef>
          </c:val>
        </c:ser>
        <c:ser>
          <c:idx val="2"/>
          <c:order val="2"/>
          <c:tx>
            <c:strRef>
              <c:f>'12'!$F$24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'12'!$C$25:$C$26</c:f>
              <c:strCache>
                <c:ptCount val="2"/>
                <c:pt idx="0">
                  <c:v>Glasao bih „za“</c:v>
                </c:pt>
                <c:pt idx="1">
                  <c:v>Glasao bih „protiv“</c:v>
                </c:pt>
              </c:strCache>
            </c:strRef>
          </c:cat>
          <c:val>
            <c:numRef>
              <c:f>'12'!$F$25:$F$26</c:f>
              <c:numCache>
                <c:formatCode>0.0%</c:formatCode>
                <c:ptCount val="2"/>
                <c:pt idx="0">
                  <c:v>0.76300000000000001</c:v>
                </c:pt>
                <c:pt idx="1">
                  <c:v>0.23699999999999999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51439904"/>
        <c:axId val="-2051446432"/>
      </c:barChart>
      <c:catAx>
        <c:axId val="-2051439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1446432"/>
        <c:crosses val="autoZero"/>
        <c:auto val="1"/>
        <c:lblAlgn val="ctr"/>
        <c:lblOffset val="100"/>
        <c:noMultiLvlLbl val="0"/>
      </c:catAx>
      <c:valAx>
        <c:axId val="-205144643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5143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'13'!$C$3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'13'!$B$4:$B$8</c:f>
              <c:strCache>
                <c:ptCount val="5"/>
                <c:pt idx="0">
                  <c:v>Sigurno bih izašao</c:v>
                </c:pt>
                <c:pt idx="1">
                  <c:v>Vjerovatno bih izašao</c:v>
                </c:pt>
                <c:pt idx="2">
                  <c:v>Vjerovatno ne bih izašao</c:v>
                </c:pt>
                <c:pt idx="3">
                  <c:v>Sigurno ne bih izašao</c:v>
                </c:pt>
                <c:pt idx="4">
                  <c:v>Ne znam</c:v>
                </c:pt>
              </c:strCache>
            </c:strRef>
          </c:cat>
          <c:val>
            <c:numRef>
              <c:f>'13'!$C$4:$C$8</c:f>
              <c:numCache>
                <c:formatCode>0.0%</c:formatCode>
                <c:ptCount val="5"/>
                <c:pt idx="0">
                  <c:v>0.53800000000000003</c:v>
                </c:pt>
                <c:pt idx="1">
                  <c:v>0.24399999999999999</c:v>
                </c:pt>
                <c:pt idx="2">
                  <c:v>6.4000000000000001E-2</c:v>
                </c:pt>
                <c:pt idx="3">
                  <c:v>7.3999999999999996E-2</c:v>
                </c:pt>
                <c:pt idx="4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51450240"/>
        <c:axId val="-2051452416"/>
      </c:barChart>
      <c:catAx>
        <c:axId val="-2051450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1452416"/>
        <c:crosses val="autoZero"/>
        <c:auto val="1"/>
        <c:lblAlgn val="ctr"/>
        <c:lblOffset val="100"/>
        <c:noMultiLvlLbl val="0"/>
      </c:catAx>
      <c:valAx>
        <c:axId val="-20514524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5145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'13_2'!$D$5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'13_2'!$C$6:$C$7</c:f>
              <c:strCache>
                <c:ptCount val="2"/>
                <c:pt idx="0">
                  <c:v>Glasao bih „za“</c:v>
                </c:pt>
                <c:pt idx="1">
                  <c:v>Glasao bih „protiv“</c:v>
                </c:pt>
              </c:strCache>
            </c:strRef>
          </c:cat>
          <c:val>
            <c:numRef>
              <c:f>'13_2'!$D$6:$D$7</c:f>
              <c:numCache>
                <c:formatCode>0.0%</c:formatCode>
                <c:ptCount val="2"/>
                <c:pt idx="0">
                  <c:v>0.77600000000000002</c:v>
                </c:pt>
                <c:pt idx="1">
                  <c:v>0.224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51444800"/>
        <c:axId val="-2051451872"/>
      </c:barChart>
      <c:catAx>
        <c:axId val="-2051444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1451872"/>
        <c:crosses val="autoZero"/>
        <c:auto val="1"/>
        <c:lblAlgn val="ctr"/>
        <c:lblOffset val="100"/>
        <c:noMultiLvlLbl val="0"/>
      </c:catAx>
      <c:valAx>
        <c:axId val="-205145187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5144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'14'!$C$3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463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'14'!$B$4:$B$12</c:f>
              <c:strCache>
                <c:ptCount val="9"/>
                <c:pt idx="0">
                  <c:v>Razočaran sam kako EU postupa prema Crnoj Gori</c:v>
                </c:pt>
                <c:pt idx="1">
                  <c:v>Zato što nam ulaskom u EU neće biti bolje</c:v>
                </c:pt>
                <c:pt idx="2">
                  <c:v>Strah me je da će ulaskom u EU Crna Gora izgubiti nezavisnost i suverenitet</c:v>
                </c:pt>
                <c:pt idx="3">
                  <c:v>Zato što to nije interes građana nego političara</c:v>
                </c:pt>
                <c:pt idx="4">
                  <c:v>Zato što će meni lično biti svejedno da li je Crna Gora u EU ili nije</c:v>
                </c:pt>
                <c:pt idx="5">
                  <c:v>Zato što ništa ne znam o tome</c:v>
                </c:pt>
                <c:pt idx="6">
                  <c:v>Izbjeglička kriza u EU</c:v>
                </c:pt>
                <c:pt idx="7">
                  <c:v>Kriza u EU</c:v>
                </c:pt>
                <c:pt idx="8">
                  <c:v>Ostalo</c:v>
                </c:pt>
              </c:strCache>
            </c:strRef>
          </c:cat>
          <c:val>
            <c:numRef>
              <c:f>'14'!$C$4:$C$12</c:f>
              <c:numCache>
                <c:formatCode>0.0%</c:formatCode>
                <c:ptCount val="9"/>
                <c:pt idx="0">
                  <c:v>5.8999999999999997E-2</c:v>
                </c:pt>
                <c:pt idx="1">
                  <c:v>0.35099999999999998</c:v>
                </c:pt>
                <c:pt idx="2">
                  <c:v>8.8999999999999996E-2</c:v>
                </c:pt>
                <c:pt idx="3">
                  <c:v>0.309</c:v>
                </c:pt>
                <c:pt idx="4">
                  <c:v>5.3999999999999999E-2</c:v>
                </c:pt>
                <c:pt idx="8">
                  <c:v>4.2000000000000003E-2</c:v>
                </c:pt>
              </c:numCache>
            </c:numRef>
          </c:val>
        </c:ser>
        <c:ser>
          <c:idx val="1"/>
          <c:order val="1"/>
          <c:tx>
            <c:strRef>
              <c:f>'14'!$D$3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'14'!$B$4:$B$12</c:f>
              <c:strCache>
                <c:ptCount val="9"/>
                <c:pt idx="0">
                  <c:v>Razočaran sam kako EU postupa prema Crnoj Gori</c:v>
                </c:pt>
                <c:pt idx="1">
                  <c:v>Zato što nam ulaskom u EU neće biti bolje</c:v>
                </c:pt>
                <c:pt idx="2">
                  <c:v>Strah me je da će ulaskom u EU Crna Gora izgubiti nezavisnost i suverenitet</c:v>
                </c:pt>
                <c:pt idx="3">
                  <c:v>Zato što to nije interes građana nego političara</c:v>
                </c:pt>
                <c:pt idx="4">
                  <c:v>Zato što će meni lično biti svejedno da li je Crna Gora u EU ili nije</c:v>
                </c:pt>
                <c:pt idx="5">
                  <c:v>Zato što ništa ne znam o tome</c:v>
                </c:pt>
                <c:pt idx="6">
                  <c:v>Izbjeglička kriza u EU</c:v>
                </c:pt>
                <c:pt idx="7">
                  <c:v>Kriza u EU</c:v>
                </c:pt>
                <c:pt idx="8">
                  <c:v>Ostalo</c:v>
                </c:pt>
              </c:strCache>
            </c:strRef>
          </c:cat>
          <c:val>
            <c:numRef>
              <c:f>'14'!$D$4:$D$12</c:f>
              <c:numCache>
                <c:formatCode>0.0%</c:formatCode>
                <c:ptCount val="9"/>
                <c:pt idx="0">
                  <c:v>5.8000000000000003E-2</c:v>
                </c:pt>
                <c:pt idx="1">
                  <c:v>0.42299999999999999</c:v>
                </c:pt>
                <c:pt idx="2">
                  <c:v>0.06</c:v>
                </c:pt>
                <c:pt idx="3">
                  <c:v>0.33300000000000002</c:v>
                </c:pt>
                <c:pt idx="4">
                  <c:v>0.03</c:v>
                </c:pt>
                <c:pt idx="5">
                  <c:v>7.0000000000000001E-3</c:v>
                </c:pt>
                <c:pt idx="6">
                  <c:v>1.2E-2</c:v>
                </c:pt>
                <c:pt idx="7">
                  <c:v>7.5999999999999998E-2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'14'!$E$3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FA6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'14'!$B$4:$B$12</c:f>
              <c:strCache>
                <c:ptCount val="9"/>
                <c:pt idx="0">
                  <c:v>Razočaran sam kako EU postupa prema Crnoj Gori</c:v>
                </c:pt>
                <c:pt idx="1">
                  <c:v>Zato što nam ulaskom u EU neće biti bolje</c:v>
                </c:pt>
                <c:pt idx="2">
                  <c:v>Strah me je da će ulaskom u EU Crna Gora izgubiti nezavisnost i suverenitet</c:v>
                </c:pt>
                <c:pt idx="3">
                  <c:v>Zato što to nije interes građana nego političara</c:v>
                </c:pt>
                <c:pt idx="4">
                  <c:v>Zato što će meni lično biti svejedno da li je Crna Gora u EU ili nije</c:v>
                </c:pt>
                <c:pt idx="5">
                  <c:v>Zato što ništa ne znam o tome</c:v>
                </c:pt>
                <c:pt idx="6">
                  <c:v>Izbjeglička kriza u EU</c:v>
                </c:pt>
                <c:pt idx="7">
                  <c:v>Kriza u EU</c:v>
                </c:pt>
                <c:pt idx="8">
                  <c:v>Ostalo</c:v>
                </c:pt>
              </c:strCache>
            </c:strRef>
          </c:cat>
          <c:val>
            <c:numRef>
              <c:f>'14'!$E$4:$E$12</c:f>
              <c:numCache>
                <c:formatCode>0.0%</c:formatCode>
                <c:ptCount val="9"/>
                <c:pt idx="0">
                  <c:v>6.6000000000000003E-2</c:v>
                </c:pt>
                <c:pt idx="1">
                  <c:v>0.26300000000000001</c:v>
                </c:pt>
                <c:pt idx="2">
                  <c:v>5.5E-2</c:v>
                </c:pt>
                <c:pt idx="3">
                  <c:v>0.29599999999999999</c:v>
                </c:pt>
                <c:pt idx="4">
                  <c:v>8.4000000000000005E-2</c:v>
                </c:pt>
                <c:pt idx="5">
                  <c:v>3.7999999999999999E-2</c:v>
                </c:pt>
                <c:pt idx="6">
                  <c:v>1.4E-2</c:v>
                </c:pt>
                <c:pt idx="7">
                  <c:v>0.14199999999999999</c:v>
                </c:pt>
                <c:pt idx="8">
                  <c:v>4.1000000000000002E-2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51441536"/>
        <c:axId val="-2051440448"/>
      </c:barChart>
      <c:catAx>
        <c:axId val="-2051441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1440448"/>
        <c:crosses val="autoZero"/>
        <c:auto val="1"/>
        <c:lblAlgn val="ctr"/>
        <c:lblOffset val="100"/>
        <c:noMultiLvlLbl val="0"/>
      </c:catAx>
      <c:valAx>
        <c:axId val="-205144044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205144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535FA-2194-41B0-BC51-E42671455575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CE906-EF41-4085-9CEE-E7878CD1922A}">
      <dgm:prSet phldrT="[Text]"/>
      <dgm:spPr/>
      <dgm:t>
        <a:bodyPr/>
        <a:lstStyle/>
        <a:p>
          <a:r>
            <a:rPr lang="x-none" dirty="0" smtClean="0">
              <a:latin typeface="Century" panose="02040604050505020304" pitchFamily="18" charset="0"/>
            </a:rPr>
            <a:t>Bolji život</a:t>
          </a:r>
          <a:endParaRPr lang="en-US" dirty="0">
            <a:latin typeface="Century" panose="02040604050505020304" pitchFamily="18" charset="0"/>
          </a:endParaRPr>
        </a:p>
      </dgm:t>
    </dgm:pt>
    <dgm:pt modelId="{306EECFF-232A-4887-BFA1-9E921589F26B}" type="parTrans" cxnId="{9A6E8B2C-8618-4606-8634-11EFCE3EEA89}">
      <dgm:prSet/>
      <dgm:spPr/>
      <dgm:t>
        <a:bodyPr/>
        <a:lstStyle/>
        <a:p>
          <a:endParaRPr lang="en-US"/>
        </a:p>
      </dgm:t>
    </dgm:pt>
    <dgm:pt modelId="{EB89AA48-EA81-42D4-BF5E-43385B5DC103}" type="sibTrans" cxnId="{9A6E8B2C-8618-4606-8634-11EFCE3EEA89}">
      <dgm:prSet/>
      <dgm:spPr/>
      <dgm:t>
        <a:bodyPr/>
        <a:lstStyle/>
        <a:p>
          <a:endParaRPr lang="en-US"/>
        </a:p>
      </dgm:t>
    </dgm:pt>
    <dgm:pt modelId="{222E0FA0-E11B-416D-8E35-B4E2EB602A9E}">
      <dgm:prSet/>
      <dgm:spPr/>
      <dgm:t>
        <a:bodyPr/>
        <a:lstStyle/>
        <a:p>
          <a:r>
            <a:rPr lang="x-none" dirty="0" smtClean="0">
              <a:latin typeface="Century" panose="02040604050505020304" pitchFamily="18" charset="0"/>
            </a:rPr>
            <a:t>Bolji standard</a:t>
          </a:r>
          <a:endParaRPr lang="en-US" dirty="0">
            <a:latin typeface="Century" panose="02040604050505020304" pitchFamily="18" charset="0"/>
          </a:endParaRPr>
        </a:p>
      </dgm:t>
    </dgm:pt>
    <dgm:pt modelId="{1171027D-11EE-44C7-B1FA-8F1A527A43B3}" type="parTrans" cxnId="{AB802E04-AD5B-491A-907C-31FA47B2CBB8}">
      <dgm:prSet/>
      <dgm:spPr/>
      <dgm:t>
        <a:bodyPr/>
        <a:lstStyle/>
        <a:p>
          <a:endParaRPr lang="en-US"/>
        </a:p>
      </dgm:t>
    </dgm:pt>
    <dgm:pt modelId="{6E5835BA-460E-4FF8-B8E4-87A6ED988BB1}" type="sibTrans" cxnId="{AB802E04-AD5B-491A-907C-31FA47B2CBB8}">
      <dgm:prSet/>
      <dgm:spPr/>
      <dgm:t>
        <a:bodyPr/>
        <a:lstStyle/>
        <a:p>
          <a:endParaRPr lang="en-US"/>
        </a:p>
      </dgm:t>
    </dgm:pt>
    <dgm:pt modelId="{A2FA1DFB-F389-40F6-B6F8-A452B8BBA99E}">
      <dgm:prSet/>
      <dgm:spPr/>
      <dgm:t>
        <a:bodyPr/>
        <a:lstStyle/>
        <a:p>
          <a:r>
            <a:rPr lang="x-none" dirty="0" smtClean="0">
              <a:latin typeface="Century" panose="02040604050505020304" pitchFamily="18" charset="0"/>
            </a:rPr>
            <a:t>Bolja budućnost</a:t>
          </a:r>
          <a:endParaRPr lang="en-US" dirty="0">
            <a:latin typeface="Century" panose="02040604050505020304" pitchFamily="18" charset="0"/>
          </a:endParaRPr>
        </a:p>
      </dgm:t>
    </dgm:pt>
    <dgm:pt modelId="{80AB0B6C-4D48-422A-A133-01641AB4EC4B}" type="parTrans" cxnId="{A91AF62C-AF63-4488-B371-D1FD754D3051}">
      <dgm:prSet/>
      <dgm:spPr/>
      <dgm:t>
        <a:bodyPr/>
        <a:lstStyle/>
        <a:p>
          <a:endParaRPr lang="en-US"/>
        </a:p>
      </dgm:t>
    </dgm:pt>
    <dgm:pt modelId="{A85CE796-4715-4553-8892-B6ED1A4AB604}" type="sibTrans" cxnId="{A91AF62C-AF63-4488-B371-D1FD754D3051}">
      <dgm:prSet/>
      <dgm:spPr/>
      <dgm:t>
        <a:bodyPr/>
        <a:lstStyle/>
        <a:p>
          <a:endParaRPr lang="en-US"/>
        </a:p>
      </dgm:t>
    </dgm:pt>
    <dgm:pt modelId="{3AE5540E-74CE-4C28-B42A-9647757C4556}">
      <dgm:prSet/>
      <dgm:spPr/>
      <dgm:t>
        <a:bodyPr/>
        <a:lstStyle/>
        <a:p>
          <a:r>
            <a:rPr lang="x-none" dirty="0" smtClean="0">
              <a:latin typeface="Century" panose="02040604050505020304" pitchFamily="18" charset="0"/>
            </a:rPr>
            <a:t>Sloboda putovanja</a:t>
          </a:r>
          <a:endParaRPr lang="en-US" dirty="0">
            <a:latin typeface="Century" panose="02040604050505020304" pitchFamily="18" charset="0"/>
          </a:endParaRPr>
        </a:p>
      </dgm:t>
    </dgm:pt>
    <dgm:pt modelId="{F666D47C-A655-450B-BB16-CEF8BD993711}" type="parTrans" cxnId="{F0E89CFA-4633-4047-890F-2180A5A3B5BC}">
      <dgm:prSet/>
      <dgm:spPr/>
      <dgm:t>
        <a:bodyPr/>
        <a:lstStyle/>
        <a:p>
          <a:endParaRPr lang="en-US"/>
        </a:p>
      </dgm:t>
    </dgm:pt>
    <dgm:pt modelId="{84A28954-F6DA-4895-A9A9-AC111E097661}" type="sibTrans" cxnId="{F0E89CFA-4633-4047-890F-2180A5A3B5BC}">
      <dgm:prSet/>
      <dgm:spPr/>
      <dgm:t>
        <a:bodyPr/>
        <a:lstStyle/>
        <a:p>
          <a:endParaRPr lang="en-US"/>
        </a:p>
      </dgm:t>
    </dgm:pt>
    <dgm:pt modelId="{CDFD26CA-279B-4829-A323-5858EE2913DC}">
      <dgm:prSet/>
      <dgm:spPr/>
      <dgm:t>
        <a:bodyPr/>
        <a:lstStyle/>
        <a:p>
          <a:r>
            <a:rPr lang="x-none" dirty="0" smtClean="0">
              <a:latin typeface="Century" panose="02040604050505020304" pitchFamily="18" charset="0"/>
            </a:rPr>
            <a:t>Veća zaposlenost.</a:t>
          </a:r>
          <a:endParaRPr lang="en-US" dirty="0">
            <a:latin typeface="Century" panose="02040604050505020304" pitchFamily="18" charset="0"/>
          </a:endParaRPr>
        </a:p>
      </dgm:t>
    </dgm:pt>
    <dgm:pt modelId="{0F81D913-E699-4962-8DF6-FCC56392A889}" type="parTrans" cxnId="{2C682C44-7BF0-4DBD-AADF-F708A19950A3}">
      <dgm:prSet/>
      <dgm:spPr/>
      <dgm:t>
        <a:bodyPr/>
        <a:lstStyle/>
        <a:p>
          <a:endParaRPr lang="en-US"/>
        </a:p>
      </dgm:t>
    </dgm:pt>
    <dgm:pt modelId="{B1C0B654-E2CA-4B68-BC7C-28AB58176891}" type="sibTrans" cxnId="{2C682C44-7BF0-4DBD-AADF-F708A19950A3}">
      <dgm:prSet/>
      <dgm:spPr/>
      <dgm:t>
        <a:bodyPr/>
        <a:lstStyle/>
        <a:p>
          <a:endParaRPr lang="en-US"/>
        </a:p>
      </dgm:t>
    </dgm:pt>
    <dgm:pt modelId="{BCCC59CF-27CD-4337-967E-94F95F3B35E6}" type="pres">
      <dgm:prSet presAssocID="{DF8535FA-2194-41B0-BC51-E4267145557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3A8637D5-2C6A-45F4-8772-E08308DDA9C2}" type="pres">
      <dgm:prSet presAssocID="{222CE906-EF41-4085-9CEE-E7878CD1922A}" presName="parenttextcomposite" presStyleCnt="0"/>
      <dgm:spPr/>
    </dgm:pt>
    <dgm:pt modelId="{07C02062-A088-434B-A06C-E1E115104F2A}" type="pres">
      <dgm:prSet presAssocID="{222CE906-EF41-4085-9CEE-E7878CD1922A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54753-A18E-4124-8261-DAAAB776AB3F}" type="pres">
      <dgm:prSet presAssocID="{222CE906-EF41-4085-9CEE-E7878CD1922A}" presName="parallelogramComposite" presStyleCnt="0"/>
      <dgm:spPr/>
    </dgm:pt>
    <dgm:pt modelId="{D4145A43-50BF-4DD8-948C-590AC75DE908}" type="pres">
      <dgm:prSet presAssocID="{222CE906-EF41-4085-9CEE-E7878CD1922A}" presName="parallelogram1" presStyleLbl="alignNode1" presStyleIdx="0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962C2EB7-C0BD-4966-A801-7831F77EDECE}" type="pres">
      <dgm:prSet presAssocID="{222CE906-EF41-4085-9CEE-E7878CD1922A}" presName="parallelogram2" presStyleLbl="alignNode1" presStyleIdx="1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631D0E97-5949-44DC-9C27-F2CEABFBDF03}" type="pres">
      <dgm:prSet presAssocID="{222CE906-EF41-4085-9CEE-E7878CD1922A}" presName="parallelogram3" presStyleLbl="alignNode1" presStyleIdx="2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7E4FF249-D45B-4EAF-93F6-DEBCAEDED29B}" type="pres">
      <dgm:prSet presAssocID="{222CE906-EF41-4085-9CEE-E7878CD1922A}" presName="parallelogram4" presStyleLbl="alignNode1" presStyleIdx="3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83DBF5EB-6F63-4E44-967B-1DD2CE229057}" type="pres">
      <dgm:prSet presAssocID="{222CE906-EF41-4085-9CEE-E7878CD1922A}" presName="parallelogram5" presStyleLbl="alignNode1" presStyleIdx="4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C4C39D30-F6E7-4AC9-B11C-4DBE839A70A2}" type="pres">
      <dgm:prSet presAssocID="{222CE906-EF41-4085-9CEE-E7878CD1922A}" presName="parallelogram6" presStyleLbl="alignNode1" presStyleIdx="5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F5C46AD8-87C1-4E06-8D35-E46B9663A64E}" type="pres">
      <dgm:prSet presAssocID="{222CE906-EF41-4085-9CEE-E7878CD1922A}" presName="parallelogram7" presStyleLbl="alignNode1" presStyleIdx="6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DE9DA9A4-A463-49E9-8C6D-85B2A1FBB204}" type="pres">
      <dgm:prSet presAssocID="{EB89AA48-EA81-42D4-BF5E-43385B5DC103}" presName="sibTrans" presStyleCnt="0"/>
      <dgm:spPr/>
    </dgm:pt>
    <dgm:pt modelId="{F8AB8044-6081-4900-AFA1-D6D75CA0AB2C}" type="pres">
      <dgm:prSet presAssocID="{222E0FA0-E11B-416D-8E35-B4E2EB602A9E}" presName="parenttextcomposite" presStyleCnt="0"/>
      <dgm:spPr/>
    </dgm:pt>
    <dgm:pt modelId="{F786D083-F21A-42EF-8D18-ECE9A44EBD5F}" type="pres">
      <dgm:prSet presAssocID="{222E0FA0-E11B-416D-8E35-B4E2EB602A9E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00111-FB97-4010-BBE3-CA2DEFAA88EA}" type="pres">
      <dgm:prSet presAssocID="{222E0FA0-E11B-416D-8E35-B4E2EB602A9E}" presName="parallelogramComposite" presStyleCnt="0"/>
      <dgm:spPr/>
    </dgm:pt>
    <dgm:pt modelId="{88AFA7CB-2535-4559-ADE0-6205F15D4502}" type="pres">
      <dgm:prSet presAssocID="{222E0FA0-E11B-416D-8E35-B4E2EB602A9E}" presName="parallelogram1" presStyleLbl="alignNode1" presStyleIdx="7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398E9AAD-F7AD-4571-9CDA-937E0CA902DE}" type="pres">
      <dgm:prSet presAssocID="{222E0FA0-E11B-416D-8E35-B4E2EB602A9E}" presName="parallelogram2" presStyleLbl="alignNode1" presStyleIdx="8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85E97A71-4B91-4D42-82DC-85E3E424070F}" type="pres">
      <dgm:prSet presAssocID="{222E0FA0-E11B-416D-8E35-B4E2EB602A9E}" presName="parallelogram3" presStyleLbl="alignNode1" presStyleIdx="9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E09A1E3D-EB89-44B7-B516-6661131B01C6}" type="pres">
      <dgm:prSet presAssocID="{222E0FA0-E11B-416D-8E35-B4E2EB602A9E}" presName="parallelogram4" presStyleLbl="alignNode1" presStyleIdx="10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90531268-0384-4766-91F2-E14D225AC90D}" type="pres">
      <dgm:prSet presAssocID="{222E0FA0-E11B-416D-8E35-B4E2EB602A9E}" presName="parallelogram5" presStyleLbl="alignNode1" presStyleIdx="11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2C543547-0CDC-48F6-B430-5E00656BD257}" type="pres">
      <dgm:prSet presAssocID="{222E0FA0-E11B-416D-8E35-B4E2EB602A9E}" presName="parallelogram6" presStyleLbl="alignNode1" presStyleIdx="12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D2829EEC-E258-4E71-A058-B0B3B6855082}" type="pres">
      <dgm:prSet presAssocID="{222E0FA0-E11B-416D-8E35-B4E2EB602A9E}" presName="parallelogram7" presStyleLbl="alignNode1" presStyleIdx="13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06D61E71-4660-4775-AA44-48F2EBBC14DC}" type="pres">
      <dgm:prSet presAssocID="{6E5835BA-460E-4FF8-B8E4-87A6ED988BB1}" presName="sibTrans" presStyleCnt="0"/>
      <dgm:spPr/>
    </dgm:pt>
    <dgm:pt modelId="{8E0DCB1B-40B4-421A-8909-4C923A816156}" type="pres">
      <dgm:prSet presAssocID="{A2FA1DFB-F389-40F6-B6F8-A452B8BBA99E}" presName="parenttextcomposite" presStyleCnt="0"/>
      <dgm:spPr/>
    </dgm:pt>
    <dgm:pt modelId="{E48D9B39-6F2E-4319-A2C2-6757B2FE0258}" type="pres">
      <dgm:prSet presAssocID="{A2FA1DFB-F389-40F6-B6F8-A452B8BBA99E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FD118-0261-4D15-9EF9-50AC5F76DB16}" type="pres">
      <dgm:prSet presAssocID="{A2FA1DFB-F389-40F6-B6F8-A452B8BBA99E}" presName="parallelogramComposite" presStyleCnt="0"/>
      <dgm:spPr/>
    </dgm:pt>
    <dgm:pt modelId="{0164BBD6-01E8-4BAA-8428-E95E7721AC07}" type="pres">
      <dgm:prSet presAssocID="{A2FA1DFB-F389-40F6-B6F8-A452B8BBA99E}" presName="parallelogram1" presStyleLbl="alignNode1" presStyleIdx="14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CD957987-BB3B-4FE2-9169-5C6937B5276F}" type="pres">
      <dgm:prSet presAssocID="{A2FA1DFB-F389-40F6-B6F8-A452B8BBA99E}" presName="parallelogram2" presStyleLbl="alignNode1" presStyleIdx="15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46CB0E41-B51C-4D16-8D38-BCF2864B0866}" type="pres">
      <dgm:prSet presAssocID="{A2FA1DFB-F389-40F6-B6F8-A452B8BBA99E}" presName="parallelogram3" presStyleLbl="alignNode1" presStyleIdx="16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CAC8F681-B1D0-49AA-8928-46E6E0C06336}" type="pres">
      <dgm:prSet presAssocID="{A2FA1DFB-F389-40F6-B6F8-A452B8BBA99E}" presName="parallelogram4" presStyleLbl="alignNode1" presStyleIdx="17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1771FCB6-0FC0-4E35-9777-A1835DAF12E6}" type="pres">
      <dgm:prSet presAssocID="{A2FA1DFB-F389-40F6-B6F8-A452B8BBA99E}" presName="parallelogram5" presStyleLbl="alignNode1" presStyleIdx="18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DE39960A-8689-42A1-BFC8-7EFA3F795C9D}" type="pres">
      <dgm:prSet presAssocID="{A2FA1DFB-F389-40F6-B6F8-A452B8BBA99E}" presName="parallelogram6" presStyleLbl="alignNode1" presStyleIdx="19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29542531-35A9-4B49-87DE-BCC44C466D6D}" type="pres">
      <dgm:prSet presAssocID="{A2FA1DFB-F389-40F6-B6F8-A452B8BBA99E}" presName="parallelogram7" presStyleLbl="alignNode1" presStyleIdx="20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A3BDA06C-BF56-42CB-9B53-38976911CD83}" type="pres">
      <dgm:prSet presAssocID="{A85CE796-4715-4553-8892-B6ED1A4AB604}" presName="sibTrans" presStyleCnt="0"/>
      <dgm:spPr/>
    </dgm:pt>
    <dgm:pt modelId="{71F75F98-D875-4846-A243-4992F04F9940}" type="pres">
      <dgm:prSet presAssocID="{3AE5540E-74CE-4C28-B42A-9647757C4556}" presName="parenttextcomposite" presStyleCnt="0"/>
      <dgm:spPr/>
    </dgm:pt>
    <dgm:pt modelId="{21FD116C-BF99-43B7-A34A-2F60E52464EB}" type="pres">
      <dgm:prSet presAssocID="{3AE5540E-74CE-4C28-B42A-9647757C4556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5FD51-D558-4B4E-BC74-5BD7E454E64C}" type="pres">
      <dgm:prSet presAssocID="{3AE5540E-74CE-4C28-B42A-9647757C4556}" presName="parallelogramComposite" presStyleCnt="0"/>
      <dgm:spPr/>
    </dgm:pt>
    <dgm:pt modelId="{68AD063D-DE09-4DE1-B030-F36EFBF67881}" type="pres">
      <dgm:prSet presAssocID="{3AE5540E-74CE-4C28-B42A-9647757C4556}" presName="parallelogram1" presStyleLbl="alignNode1" presStyleIdx="21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7EFFECFF-6F9E-4184-9AB4-85A88F9A08B3}" type="pres">
      <dgm:prSet presAssocID="{3AE5540E-74CE-4C28-B42A-9647757C4556}" presName="parallelogram2" presStyleLbl="alignNode1" presStyleIdx="22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15BA7358-B9BF-454C-A199-8763D2072FD7}" type="pres">
      <dgm:prSet presAssocID="{3AE5540E-74CE-4C28-B42A-9647757C4556}" presName="parallelogram3" presStyleLbl="alignNode1" presStyleIdx="23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023E3DE9-1526-42F3-A2A8-0DDD87F7C912}" type="pres">
      <dgm:prSet presAssocID="{3AE5540E-74CE-4C28-B42A-9647757C4556}" presName="parallelogram4" presStyleLbl="alignNode1" presStyleIdx="24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09A2A1F7-8782-40BE-8650-7D1165992912}" type="pres">
      <dgm:prSet presAssocID="{3AE5540E-74CE-4C28-B42A-9647757C4556}" presName="parallelogram5" presStyleLbl="alignNode1" presStyleIdx="25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59B2B076-015D-412D-A20E-468BE67650FE}" type="pres">
      <dgm:prSet presAssocID="{3AE5540E-74CE-4C28-B42A-9647757C4556}" presName="parallelogram6" presStyleLbl="alignNode1" presStyleIdx="26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84954538-41E7-455D-A9D8-BA6149637A85}" type="pres">
      <dgm:prSet presAssocID="{3AE5540E-74CE-4C28-B42A-9647757C4556}" presName="parallelogram7" presStyleLbl="alignNode1" presStyleIdx="27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97FEC370-E391-4033-9DB6-F3F4B3E55280}" type="pres">
      <dgm:prSet presAssocID="{84A28954-F6DA-4895-A9A9-AC111E097661}" presName="sibTrans" presStyleCnt="0"/>
      <dgm:spPr/>
    </dgm:pt>
    <dgm:pt modelId="{AE708049-82CD-44BC-A9D1-948883ADD11A}" type="pres">
      <dgm:prSet presAssocID="{CDFD26CA-279B-4829-A323-5858EE2913DC}" presName="parenttextcomposite" presStyleCnt="0"/>
      <dgm:spPr/>
    </dgm:pt>
    <dgm:pt modelId="{CB1EFD8D-4EEE-4408-B182-B6BD38AB7108}" type="pres">
      <dgm:prSet presAssocID="{CDFD26CA-279B-4829-A323-5858EE2913DC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BAAFB-853E-4355-9300-CABFC9D45366}" type="pres">
      <dgm:prSet presAssocID="{CDFD26CA-279B-4829-A323-5858EE2913DC}" presName="parallelogramComposite" presStyleCnt="0"/>
      <dgm:spPr/>
    </dgm:pt>
    <dgm:pt modelId="{724ACD5C-C755-4372-9C9C-AD4B1547DE89}" type="pres">
      <dgm:prSet presAssocID="{CDFD26CA-279B-4829-A323-5858EE2913DC}" presName="parallelogram1" presStyleLbl="alignNode1" presStyleIdx="28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4AF00C57-C116-46AB-A46E-31BB9658FCFE}" type="pres">
      <dgm:prSet presAssocID="{CDFD26CA-279B-4829-A323-5858EE2913DC}" presName="parallelogram2" presStyleLbl="alignNode1" presStyleIdx="29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73BC20AF-395B-4DD8-8654-F853A88BDE39}" type="pres">
      <dgm:prSet presAssocID="{CDFD26CA-279B-4829-A323-5858EE2913DC}" presName="parallelogram3" presStyleLbl="alignNode1" presStyleIdx="30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7AB95B1D-8804-46A8-A109-6BCD85E4D1DB}" type="pres">
      <dgm:prSet presAssocID="{CDFD26CA-279B-4829-A323-5858EE2913DC}" presName="parallelogram4" presStyleLbl="alignNode1" presStyleIdx="31" presStyleCnt="35" custLinFactNeighborX="-3431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573CE247-950B-46DE-8C40-81A3CC06D51C}" type="pres">
      <dgm:prSet presAssocID="{CDFD26CA-279B-4829-A323-5858EE2913DC}" presName="parallelogram5" presStyleLbl="alignNode1" presStyleIdx="32" presStyleCnt="35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A8573AA1-A7BC-49FF-92A3-E95716C28714}" type="pres">
      <dgm:prSet presAssocID="{CDFD26CA-279B-4829-A323-5858EE2913DC}" presName="parallelogram6" presStyleLbl="alignNode1" presStyleIdx="33" presStyleCnt="35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  <dgm:pt modelId="{09039D76-6DA2-4F34-A4E1-88460D94C2E8}" type="pres">
      <dgm:prSet presAssocID="{CDFD26CA-279B-4829-A323-5858EE2913DC}" presName="parallelogram7" presStyleLbl="alignNode1" presStyleIdx="34" presStyleCnt="35"/>
      <dgm:spPr>
        <a:solidFill>
          <a:srgbClr val="3FA6BB"/>
        </a:solidFill>
        <a:ln>
          <a:noFill/>
        </a:ln>
      </dgm:spPr>
      <dgm:t>
        <a:bodyPr/>
        <a:lstStyle/>
        <a:p>
          <a:endParaRPr lang="en-US"/>
        </a:p>
      </dgm:t>
    </dgm:pt>
  </dgm:ptLst>
  <dgm:cxnLst>
    <dgm:cxn modelId="{AB802E04-AD5B-491A-907C-31FA47B2CBB8}" srcId="{DF8535FA-2194-41B0-BC51-E42671455575}" destId="{222E0FA0-E11B-416D-8E35-B4E2EB602A9E}" srcOrd="1" destOrd="0" parTransId="{1171027D-11EE-44C7-B1FA-8F1A527A43B3}" sibTransId="{6E5835BA-460E-4FF8-B8E4-87A6ED988BB1}"/>
    <dgm:cxn modelId="{9A6E8B2C-8618-4606-8634-11EFCE3EEA89}" srcId="{DF8535FA-2194-41B0-BC51-E42671455575}" destId="{222CE906-EF41-4085-9CEE-E7878CD1922A}" srcOrd="0" destOrd="0" parTransId="{306EECFF-232A-4887-BFA1-9E921589F26B}" sibTransId="{EB89AA48-EA81-42D4-BF5E-43385B5DC103}"/>
    <dgm:cxn modelId="{8D7D53BA-74ED-4081-A065-D046A3BD7AFC}" type="presOf" srcId="{A2FA1DFB-F389-40F6-B6F8-A452B8BBA99E}" destId="{E48D9B39-6F2E-4319-A2C2-6757B2FE0258}" srcOrd="0" destOrd="0" presId="urn:microsoft.com/office/officeart/2008/layout/VerticalAccentList"/>
    <dgm:cxn modelId="{FDFE8B91-C9E6-4CF4-A5BD-9F2D2B8169D6}" type="presOf" srcId="{3AE5540E-74CE-4C28-B42A-9647757C4556}" destId="{21FD116C-BF99-43B7-A34A-2F60E52464EB}" srcOrd="0" destOrd="0" presId="urn:microsoft.com/office/officeart/2008/layout/VerticalAccentList"/>
    <dgm:cxn modelId="{AD84CBCE-0CA7-4DE7-898F-858D1CEAC3EA}" type="presOf" srcId="{222CE906-EF41-4085-9CEE-E7878CD1922A}" destId="{07C02062-A088-434B-A06C-E1E115104F2A}" srcOrd="0" destOrd="0" presId="urn:microsoft.com/office/officeart/2008/layout/VerticalAccentList"/>
    <dgm:cxn modelId="{A91AF62C-AF63-4488-B371-D1FD754D3051}" srcId="{DF8535FA-2194-41B0-BC51-E42671455575}" destId="{A2FA1DFB-F389-40F6-B6F8-A452B8BBA99E}" srcOrd="2" destOrd="0" parTransId="{80AB0B6C-4D48-422A-A133-01641AB4EC4B}" sibTransId="{A85CE796-4715-4553-8892-B6ED1A4AB604}"/>
    <dgm:cxn modelId="{25ADC924-FEBC-4955-9A64-1C8EA67A1D3C}" type="presOf" srcId="{DF8535FA-2194-41B0-BC51-E42671455575}" destId="{BCCC59CF-27CD-4337-967E-94F95F3B35E6}" srcOrd="0" destOrd="0" presId="urn:microsoft.com/office/officeart/2008/layout/VerticalAccentList"/>
    <dgm:cxn modelId="{F0E89CFA-4633-4047-890F-2180A5A3B5BC}" srcId="{DF8535FA-2194-41B0-BC51-E42671455575}" destId="{3AE5540E-74CE-4C28-B42A-9647757C4556}" srcOrd="3" destOrd="0" parTransId="{F666D47C-A655-450B-BB16-CEF8BD993711}" sibTransId="{84A28954-F6DA-4895-A9A9-AC111E097661}"/>
    <dgm:cxn modelId="{CE471395-4903-470A-8F44-A4FC13E01F22}" type="presOf" srcId="{222E0FA0-E11B-416D-8E35-B4E2EB602A9E}" destId="{F786D083-F21A-42EF-8D18-ECE9A44EBD5F}" srcOrd="0" destOrd="0" presId="urn:microsoft.com/office/officeart/2008/layout/VerticalAccentList"/>
    <dgm:cxn modelId="{2C682C44-7BF0-4DBD-AADF-F708A19950A3}" srcId="{DF8535FA-2194-41B0-BC51-E42671455575}" destId="{CDFD26CA-279B-4829-A323-5858EE2913DC}" srcOrd="4" destOrd="0" parTransId="{0F81D913-E699-4962-8DF6-FCC56392A889}" sibTransId="{B1C0B654-E2CA-4B68-BC7C-28AB58176891}"/>
    <dgm:cxn modelId="{75CECC99-C4D0-470E-BE16-C6031DC4E7AD}" type="presOf" srcId="{CDFD26CA-279B-4829-A323-5858EE2913DC}" destId="{CB1EFD8D-4EEE-4408-B182-B6BD38AB7108}" srcOrd="0" destOrd="0" presId="urn:microsoft.com/office/officeart/2008/layout/VerticalAccentList"/>
    <dgm:cxn modelId="{8F169B93-3266-4E9C-98EF-7ABDF8350B6A}" type="presParOf" srcId="{BCCC59CF-27CD-4337-967E-94F95F3B35E6}" destId="{3A8637D5-2C6A-45F4-8772-E08308DDA9C2}" srcOrd="0" destOrd="0" presId="urn:microsoft.com/office/officeart/2008/layout/VerticalAccentList"/>
    <dgm:cxn modelId="{8E8F2639-9922-4614-BC37-92B461403D6A}" type="presParOf" srcId="{3A8637D5-2C6A-45F4-8772-E08308DDA9C2}" destId="{07C02062-A088-434B-A06C-E1E115104F2A}" srcOrd="0" destOrd="0" presId="urn:microsoft.com/office/officeart/2008/layout/VerticalAccentList"/>
    <dgm:cxn modelId="{910C8976-4899-4936-8336-21E592BC9F4A}" type="presParOf" srcId="{BCCC59CF-27CD-4337-967E-94F95F3B35E6}" destId="{26654753-A18E-4124-8261-DAAAB776AB3F}" srcOrd="1" destOrd="0" presId="urn:microsoft.com/office/officeart/2008/layout/VerticalAccentList"/>
    <dgm:cxn modelId="{6EC517B9-97F6-4668-8C33-C3AD9D0A8982}" type="presParOf" srcId="{26654753-A18E-4124-8261-DAAAB776AB3F}" destId="{D4145A43-50BF-4DD8-948C-590AC75DE908}" srcOrd="0" destOrd="0" presId="urn:microsoft.com/office/officeart/2008/layout/VerticalAccentList"/>
    <dgm:cxn modelId="{E4D2AFC7-6618-4B95-9BA1-4BA9C4C68215}" type="presParOf" srcId="{26654753-A18E-4124-8261-DAAAB776AB3F}" destId="{962C2EB7-C0BD-4966-A801-7831F77EDECE}" srcOrd="1" destOrd="0" presId="urn:microsoft.com/office/officeart/2008/layout/VerticalAccentList"/>
    <dgm:cxn modelId="{D02AEE65-AEA8-4F30-A2F1-0ECEC0B7305B}" type="presParOf" srcId="{26654753-A18E-4124-8261-DAAAB776AB3F}" destId="{631D0E97-5949-44DC-9C27-F2CEABFBDF03}" srcOrd="2" destOrd="0" presId="urn:microsoft.com/office/officeart/2008/layout/VerticalAccentList"/>
    <dgm:cxn modelId="{F2790348-9F6F-44D9-8372-B71E6CFCC1F4}" type="presParOf" srcId="{26654753-A18E-4124-8261-DAAAB776AB3F}" destId="{7E4FF249-D45B-4EAF-93F6-DEBCAEDED29B}" srcOrd="3" destOrd="0" presId="urn:microsoft.com/office/officeart/2008/layout/VerticalAccentList"/>
    <dgm:cxn modelId="{8964CCAC-C98A-4815-ADCE-4CF386669E29}" type="presParOf" srcId="{26654753-A18E-4124-8261-DAAAB776AB3F}" destId="{83DBF5EB-6F63-4E44-967B-1DD2CE229057}" srcOrd="4" destOrd="0" presId="urn:microsoft.com/office/officeart/2008/layout/VerticalAccentList"/>
    <dgm:cxn modelId="{46006C7F-3B43-44AC-A95D-F657608A6839}" type="presParOf" srcId="{26654753-A18E-4124-8261-DAAAB776AB3F}" destId="{C4C39D30-F6E7-4AC9-B11C-4DBE839A70A2}" srcOrd="5" destOrd="0" presId="urn:microsoft.com/office/officeart/2008/layout/VerticalAccentList"/>
    <dgm:cxn modelId="{E3219DEB-B03B-4EC7-AAC4-3856D1F63DE0}" type="presParOf" srcId="{26654753-A18E-4124-8261-DAAAB776AB3F}" destId="{F5C46AD8-87C1-4E06-8D35-E46B9663A64E}" srcOrd="6" destOrd="0" presId="urn:microsoft.com/office/officeart/2008/layout/VerticalAccentList"/>
    <dgm:cxn modelId="{E160F230-777B-4AA3-AF7A-689CFAD07237}" type="presParOf" srcId="{BCCC59CF-27CD-4337-967E-94F95F3B35E6}" destId="{DE9DA9A4-A463-49E9-8C6D-85B2A1FBB204}" srcOrd="2" destOrd="0" presId="urn:microsoft.com/office/officeart/2008/layout/VerticalAccentList"/>
    <dgm:cxn modelId="{9B265A8A-1B10-4495-8E5B-41DB6361997E}" type="presParOf" srcId="{BCCC59CF-27CD-4337-967E-94F95F3B35E6}" destId="{F8AB8044-6081-4900-AFA1-D6D75CA0AB2C}" srcOrd="3" destOrd="0" presId="urn:microsoft.com/office/officeart/2008/layout/VerticalAccentList"/>
    <dgm:cxn modelId="{1EA01D44-71B7-488C-A8C1-3FF5D441A26B}" type="presParOf" srcId="{F8AB8044-6081-4900-AFA1-D6D75CA0AB2C}" destId="{F786D083-F21A-42EF-8D18-ECE9A44EBD5F}" srcOrd="0" destOrd="0" presId="urn:microsoft.com/office/officeart/2008/layout/VerticalAccentList"/>
    <dgm:cxn modelId="{E8C89DF3-0B77-4BCF-A0F4-ACEB272BDA01}" type="presParOf" srcId="{BCCC59CF-27CD-4337-967E-94F95F3B35E6}" destId="{D6400111-FB97-4010-BBE3-CA2DEFAA88EA}" srcOrd="4" destOrd="0" presId="urn:microsoft.com/office/officeart/2008/layout/VerticalAccentList"/>
    <dgm:cxn modelId="{9B16C469-DF8D-4F50-968E-58CEF3BFDC13}" type="presParOf" srcId="{D6400111-FB97-4010-BBE3-CA2DEFAA88EA}" destId="{88AFA7CB-2535-4559-ADE0-6205F15D4502}" srcOrd="0" destOrd="0" presId="urn:microsoft.com/office/officeart/2008/layout/VerticalAccentList"/>
    <dgm:cxn modelId="{DB05979B-1AAC-4FD2-8989-BB80304A6C1A}" type="presParOf" srcId="{D6400111-FB97-4010-BBE3-CA2DEFAA88EA}" destId="{398E9AAD-F7AD-4571-9CDA-937E0CA902DE}" srcOrd="1" destOrd="0" presId="urn:microsoft.com/office/officeart/2008/layout/VerticalAccentList"/>
    <dgm:cxn modelId="{BCD18C0B-F65C-4E7E-9F4A-8641A6037BB4}" type="presParOf" srcId="{D6400111-FB97-4010-BBE3-CA2DEFAA88EA}" destId="{85E97A71-4B91-4D42-82DC-85E3E424070F}" srcOrd="2" destOrd="0" presId="urn:microsoft.com/office/officeart/2008/layout/VerticalAccentList"/>
    <dgm:cxn modelId="{876DE2F7-81FF-40C7-BA6D-FE51C07B43E3}" type="presParOf" srcId="{D6400111-FB97-4010-BBE3-CA2DEFAA88EA}" destId="{E09A1E3D-EB89-44B7-B516-6661131B01C6}" srcOrd="3" destOrd="0" presId="urn:microsoft.com/office/officeart/2008/layout/VerticalAccentList"/>
    <dgm:cxn modelId="{1DF837FF-CA59-46C7-9966-CBE6AB3275AA}" type="presParOf" srcId="{D6400111-FB97-4010-BBE3-CA2DEFAA88EA}" destId="{90531268-0384-4766-91F2-E14D225AC90D}" srcOrd="4" destOrd="0" presId="urn:microsoft.com/office/officeart/2008/layout/VerticalAccentList"/>
    <dgm:cxn modelId="{FB02D6E7-55DB-4F3D-8487-6EB0D11AA01B}" type="presParOf" srcId="{D6400111-FB97-4010-BBE3-CA2DEFAA88EA}" destId="{2C543547-0CDC-48F6-B430-5E00656BD257}" srcOrd="5" destOrd="0" presId="urn:microsoft.com/office/officeart/2008/layout/VerticalAccentList"/>
    <dgm:cxn modelId="{E2025FE9-2634-427A-A433-34FE848D7BDF}" type="presParOf" srcId="{D6400111-FB97-4010-BBE3-CA2DEFAA88EA}" destId="{D2829EEC-E258-4E71-A058-B0B3B6855082}" srcOrd="6" destOrd="0" presId="urn:microsoft.com/office/officeart/2008/layout/VerticalAccentList"/>
    <dgm:cxn modelId="{E0DA6EA4-4630-4CFD-8501-F40CBFDB92B8}" type="presParOf" srcId="{BCCC59CF-27CD-4337-967E-94F95F3B35E6}" destId="{06D61E71-4660-4775-AA44-48F2EBBC14DC}" srcOrd="5" destOrd="0" presId="urn:microsoft.com/office/officeart/2008/layout/VerticalAccentList"/>
    <dgm:cxn modelId="{9B63FA93-7B99-4308-8ABE-61DA6ED49FEE}" type="presParOf" srcId="{BCCC59CF-27CD-4337-967E-94F95F3B35E6}" destId="{8E0DCB1B-40B4-421A-8909-4C923A816156}" srcOrd="6" destOrd="0" presId="urn:microsoft.com/office/officeart/2008/layout/VerticalAccentList"/>
    <dgm:cxn modelId="{2BB3AA39-FAA3-4A12-BFC8-91472A85630C}" type="presParOf" srcId="{8E0DCB1B-40B4-421A-8909-4C923A816156}" destId="{E48D9B39-6F2E-4319-A2C2-6757B2FE0258}" srcOrd="0" destOrd="0" presId="urn:microsoft.com/office/officeart/2008/layout/VerticalAccentList"/>
    <dgm:cxn modelId="{F5051BF9-BB76-4247-A21B-DFF3E83DBC86}" type="presParOf" srcId="{BCCC59CF-27CD-4337-967E-94F95F3B35E6}" destId="{976FD118-0261-4D15-9EF9-50AC5F76DB16}" srcOrd="7" destOrd="0" presId="urn:microsoft.com/office/officeart/2008/layout/VerticalAccentList"/>
    <dgm:cxn modelId="{F987094D-0302-4758-B504-69F207D69645}" type="presParOf" srcId="{976FD118-0261-4D15-9EF9-50AC5F76DB16}" destId="{0164BBD6-01E8-4BAA-8428-E95E7721AC07}" srcOrd="0" destOrd="0" presId="urn:microsoft.com/office/officeart/2008/layout/VerticalAccentList"/>
    <dgm:cxn modelId="{24F59F85-2C59-43FC-A78D-2ABB9931415E}" type="presParOf" srcId="{976FD118-0261-4D15-9EF9-50AC5F76DB16}" destId="{CD957987-BB3B-4FE2-9169-5C6937B5276F}" srcOrd="1" destOrd="0" presId="urn:microsoft.com/office/officeart/2008/layout/VerticalAccentList"/>
    <dgm:cxn modelId="{3A80605B-0CF1-47AB-ADCC-31F9B82C5947}" type="presParOf" srcId="{976FD118-0261-4D15-9EF9-50AC5F76DB16}" destId="{46CB0E41-B51C-4D16-8D38-BCF2864B0866}" srcOrd="2" destOrd="0" presId="urn:microsoft.com/office/officeart/2008/layout/VerticalAccentList"/>
    <dgm:cxn modelId="{3FED4CD0-E45D-45EE-849B-1ABEE69BEF65}" type="presParOf" srcId="{976FD118-0261-4D15-9EF9-50AC5F76DB16}" destId="{CAC8F681-B1D0-49AA-8928-46E6E0C06336}" srcOrd="3" destOrd="0" presId="urn:microsoft.com/office/officeart/2008/layout/VerticalAccentList"/>
    <dgm:cxn modelId="{4B350759-7562-4AD7-A863-90548A8DCEEC}" type="presParOf" srcId="{976FD118-0261-4D15-9EF9-50AC5F76DB16}" destId="{1771FCB6-0FC0-4E35-9777-A1835DAF12E6}" srcOrd="4" destOrd="0" presId="urn:microsoft.com/office/officeart/2008/layout/VerticalAccentList"/>
    <dgm:cxn modelId="{7D16802B-9248-4F2A-968F-26B8E6C0B5F1}" type="presParOf" srcId="{976FD118-0261-4D15-9EF9-50AC5F76DB16}" destId="{DE39960A-8689-42A1-BFC8-7EFA3F795C9D}" srcOrd="5" destOrd="0" presId="urn:microsoft.com/office/officeart/2008/layout/VerticalAccentList"/>
    <dgm:cxn modelId="{BE1DA568-090F-4654-B5BA-5D280D95DCAE}" type="presParOf" srcId="{976FD118-0261-4D15-9EF9-50AC5F76DB16}" destId="{29542531-35A9-4B49-87DE-BCC44C466D6D}" srcOrd="6" destOrd="0" presId="urn:microsoft.com/office/officeart/2008/layout/VerticalAccentList"/>
    <dgm:cxn modelId="{1C0DB312-4C8B-4873-B270-409FED9A850B}" type="presParOf" srcId="{BCCC59CF-27CD-4337-967E-94F95F3B35E6}" destId="{A3BDA06C-BF56-42CB-9B53-38976911CD83}" srcOrd="8" destOrd="0" presId="urn:microsoft.com/office/officeart/2008/layout/VerticalAccentList"/>
    <dgm:cxn modelId="{5D494F78-3104-4DBA-8B82-5F9F2099F83C}" type="presParOf" srcId="{BCCC59CF-27CD-4337-967E-94F95F3B35E6}" destId="{71F75F98-D875-4846-A243-4992F04F9940}" srcOrd="9" destOrd="0" presId="urn:microsoft.com/office/officeart/2008/layout/VerticalAccentList"/>
    <dgm:cxn modelId="{FA58A0AC-39E6-4125-BAC1-FE5CA434D1DD}" type="presParOf" srcId="{71F75F98-D875-4846-A243-4992F04F9940}" destId="{21FD116C-BF99-43B7-A34A-2F60E52464EB}" srcOrd="0" destOrd="0" presId="urn:microsoft.com/office/officeart/2008/layout/VerticalAccentList"/>
    <dgm:cxn modelId="{75FA5374-F30C-4C2D-A82C-15DD18E65CCA}" type="presParOf" srcId="{BCCC59CF-27CD-4337-967E-94F95F3B35E6}" destId="{F125FD51-D558-4B4E-BC74-5BD7E454E64C}" srcOrd="10" destOrd="0" presId="urn:microsoft.com/office/officeart/2008/layout/VerticalAccentList"/>
    <dgm:cxn modelId="{F846379E-6886-4EEE-9209-787F1AEB8326}" type="presParOf" srcId="{F125FD51-D558-4B4E-BC74-5BD7E454E64C}" destId="{68AD063D-DE09-4DE1-B030-F36EFBF67881}" srcOrd="0" destOrd="0" presId="urn:microsoft.com/office/officeart/2008/layout/VerticalAccentList"/>
    <dgm:cxn modelId="{858F993B-2B22-45F9-A7C5-08D1EE71A96E}" type="presParOf" srcId="{F125FD51-D558-4B4E-BC74-5BD7E454E64C}" destId="{7EFFECFF-6F9E-4184-9AB4-85A88F9A08B3}" srcOrd="1" destOrd="0" presId="urn:microsoft.com/office/officeart/2008/layout/VerticalAccentList"/>
    <dgm:cxn modelId="{B406105F-F094-4EA6-AC5B-3BB514D3CB2B}" type="presParOf" srcId="{F125FD51-D558-4B4E-BC74-5BD7E454E64C}" destId="{15BA7358-B9BF-454C-A199-8763D2072FD7}" srcOrd="2" destOrd="0" presId="urn:microsoft.com/office/officeart/2008/layout/VerticalAccentList"/>
    <dgm:cxn modelId="{9331FAC4-FA34-4398-AC92-454AF2FAF76A}" type="presParOf" srcId="{F125FD51-D558-4B4E-BC74-5BD7E454E64C}" destId="{023E3DE9-1526-42F3-A2A8-0DDD87F7C912}" srcOrd="3" destOrd="0" presId="urn:microsoft.com/office/officeart/2008/layout/VerticalAccentList"/>
    <dgm:cxn modelId="{4279DC6C-9D2C-4AAF-8533-93D5AD002289}" type="presParOf" srcId="{F125FD51-D558-4B4E-BC74-5BD7E454E64C}" destId="{09A2A1F7-8782-40BE-8650-7D1165992912}" srcOrd="4" destOrd="0" presId="urn:microsoft.com/office/officeart/2008/layout/VerticalAccentList"/>
    <dgm:cxn modelId="{B2C91D96-2DAF-4C60-A771-58BF22C15A96}" type="presParOf" srcId="{F125FD51-D558-4B4E-BC74-5BD7E454E64C}" destId="{59B2B076-015D-412D-A20E-468BE67650FE}" srcOrd="5" destOrd="0" presId="urn:microsoft.com/office/officeart/2008/layout/VerticalAccentList"/>
    <dgm:cxn modelId="{CEE93411-78B1-4CAA-80F7-07521DF1E68A}" type="presParOf" srcId="{F125FD51-D558-4B4E-BC74-5BD7E454E64C}" destId="{84954538-41E7-455D-A9D8-BA6149637A85}" srcOrd="6" destOrd="0" presId="urn:microsoft.com/office/officeart/2008/layout/VerticalAccentList"/>
    <dgm:cxn modelId="{EDF5236C-82CE-4496-841E-5E6811A9E49E}" type="presParOf" srcId="{BCCC59CF-27CD-4337-967E-94F95F3B35E6}" destId="{97FEC370-E391-4033-9DB6-F3F4B3E55280}" srcOrd="11" destOrd="0" presId="urn:microsoft.com/office/officeart/2008/layout/VerticalAccentList"/>
    <dgm:cxn modelId="{2B39402B-657E-4951-A584-B8E59837135E}" type="presParOf" srcId="{BCCC59CF-27CD-4337-967E-94F95F3B35E6}" destId="{AE708049-82CD-44BC-A9D1-948883ADD11A}" srcOrd="12" destOrd="0" presId="urn:microsoft.com/office/officeart/2008/layout/VerticalAccentList"/>
    <dgm:cxn modelId="{6B2AAD14-DB62-41EC-8381-22385A62F333}" type="presParOf" srcId="{AE708049-82CD-44BC-A9D1-948883ADD11A}" destId="{CB1EFD8D-4EEE-4408-B182-B6BD38AB7108}" srcOrd="0" destOrd="0" presId="urn:microsoft.com/office/officeart/2008/layout/VerticalAccentList"/>
    <dgm:cxn modelId="{DA88349C-D788-48E9-AF6A-AE044124A5D6}" type="presParOf" srcId="{BCCC59CF-27CD-4337-967E-94F95F3B35E6}" destId="{E23BAAFB-853E-4355-9300-CABFC9D45366}" srcOrd="13" destOrd="0" presId="urn:microsoft.com/office/officeart/2008/layout/VerticalAccentList"/>
    <dgm:cxn modelId="{4BF1CB86-8FE9-42C6-B2CA-93A64E0452B4}" type="presParOf" srcId="{E23BAAFB-853E-4355-9300-CABFC9D45366}" destId="{724ACD5C-C755-4372-9C9C-AD4B1547DE89}" srcOrd="0" destOrd="0" presId="urn:microsoft.com/office/officeart/2008/layout/VerticalAccentList"/>
    <dgm:cxn modelId="{9A7F6BEB-AC97-4A34-9CBF-455F4F75817C}" type="presParOf" srcId="{E23BAAFB-853E-4355-9300-CABFC9D45366}" destId="{4AF00C57-C116-46AB-A46E-31BB9658FCFE}" srcOrd="1" destOrd="0" presId="urn:microsoft.com/office/officeart/2008/layout/VerticalAccentList"/>
    <dgm:cxn modelId="{DD4E7D6D-057F-49D5-9BD3-ABFE6D8243DE}" type="presParOf" srcId="{E23BAAFB-853E-4355-9300-CABFC9D45366}" destId="{73BC20AF-395B-4DD8-8654-F853A88BDE39}" srcOrd="2" destOrd="0" presId="urn:microsoft.com/office/officeart/2008/layout/VerticalAccentList"/>
    <dgm:cxn modelId="{4720AAB3-B69A-4819-86F8-5C0208E404C5}" type="presParOf" srcId="{E23BAAFB-853E-4355-9300-CABFC9D45366}" destId="{7AB95B1D-8804-46A8-A109-6BCD85E4D1DB}" srcOrd="3" destOrd="0" presId="urn:microsoft.com/office/officeart/2008/layout/VerticalAccentList"/>
    <dgm:cxn modelId="{AF8E4EE5-B18A-4962-A1F9-B4C53E70E071}" type="presParOf" srcId="{E23BAAFB-853E-4355-9300-CABFC9D45366}" destId="{573CE247-950B-46DE-8C40-81A3CC06D51C}" srcOrd="4" destOrd="0" presId="urn:microsoft.com/office/officeart/2008/layout/VerticalAccentList"/>
    <dgm:cxn modelId="{5CA41A77-9E83-40C0-95F5-D1EC80E7BD12}" type="presParOf" srcId="{E23BAAFB-853E-4355-9300-CABFC9D45366}" destId="{A8573AA1-A7BC-49FF-92A3-E95716C28714}" srcOrd="5" destOrd="0" presId="urn:microsoft.com/office/officeart/2008/layout/VerticalAccentList"/>
    <dgm:cxn modelId="{EB72C978-10B0-4CA7-8880-A8185002E657}" type="presParOf" srcId="{E23BAAFB-853E-4355-9300-CABFC9D45366}" destId="{09039D76-6DA2-4F34-A4E1-88460D94C2E8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8535FA-2194-41B0-BC51-E42671455575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CE906-EF41-4085-9CEE-E7878CD1922A}">
      <dgm:prSet phldrT="[Text]"/>
      <dgm:spPr/>
      <dgm:t>
        <a:bodyPr/>
        <a:lstStyle/>
        <a:p>
          <a:r>
            <a:rPr lang="x-none" dirty="0" smtClean="0">
              <a:latin typeface="Century" panose="02040604050505020304" pitchFamily="18" charset="0"/>
            </a:rPr>
            <a:t>Kriza</a:t>
          </a:r>
          <a:endParaRPr lang="en-US" dirty="0">
            <a:latin typeface="Century" panose="02040604050505020304" pitchFamily="18" charset="0"/>
          </a:endParaRPr>
        </a:p>
      </dgm:t>
    </dgm:pt>
    <dgm:pt modelId="{306EECFF-232A-4887-BFA1-9E921589F26B}" type="parTrans" cxnId="{9A6E8B2C-8618-4606-8634-11EFCE3EEA89}">
      <dgm:prSet/>
      <dgm:spPr/>
      <dgm:t>
        <a:bodyPr/>
        <a:lstStyle/>
        <a:p>
          <a:endParaRPr lang="en-US"/>
        </a:p>
      </dgm:t>
    </dgm:pt>
    <dgm:pt modelId="{EB89AA48-EA81-42D4-BF5E-43385B5DC103}" type="sibTrans" cxnId="{9A6E8B2C-8618-4606-8634-11EFCE3EEA89}">
      <dgm:prSet/>
      <dgm:spPr/>
      <dgm:t>
        <a:bodyPr/>
        <a:lstStyle/>
        <a:p>
          <a:endParaRPr lang="en-US"/>
        </a:p>
      </dgm:t>
    </dgm:pt>
    <dgm:pt modelId="{D0425832-8519-4DAF-A14B-B2DDC2DE204A}">
      <dgm:prSet/>
      <dgm:spPr/>
      <dgm:t>
        <a:bodyPr/>
        <a:lstStyle/>
        <a:p>
          <a:r>
            <a:rPr lang="x-none" smtClean="0">
              <a:latin typeface="Century" panose="02040604050505020304" pitchFamily="18" charset="0"/>
            </a:rPr>
            <a:t>Korupcija</a:t>
          </a:r>
          <a:endParaRPr lang="en-US">
            <a:latin typeface="Century" panose="02040604050505020304" pitchFamily="18" charset="0"/>
          </a:endParaRPr>
        </a:p>
      </dgm:t>
    </dgm:pt>
    <dgm:pt modelId="{90994FAB-EC2E-40F5-916D-A81D7DFD1282}" type="parTrans" cxnId="{AD62CB9F-BD54-45C3-97ED-1DF686F286DB}">
      <dgm:prSet/>
      <dgm:spPr/>
      <dgm:t>
        <a:bodyPr/>
        <a:lstStyle/>
        <a:p>
          <a:endParaRPr lang="en-US"/>
        </a:p>
      </dgm:t>
    </dgm:pt>
    <dgm:pt modelId="{D4E80C79-8C1B-44FC-B203-061B7C0CBE81}" type="sibTrans" cxnId="{AD62CB9F-BD54-45C3-97ED-1DF686F286DB}">
      <dgm:prSet/>
      <dgm:spPr/>
      <dgm:t>
        <a:bodyPr/>
        <a:lstStyle/>
        <a:p>
          <a:endParaRPr lang="en-US"/>
        </a:p>
      </dgm:t>
    </dgm:pt>
    <dgm:pt modelId="{D6024586-CAD2-4C59-85F4-5A2AB5A3F5D5}">
      <dgm:prSet/>
      <dgm:spPr/>
      <dgm:t>
        <a:bodyPr/>
        <a:lstStyle/>
        <a:p>
          <a:r>
            <a:rPr lang="x-none" smtClean="0">
              <a:latin typeface="Century" panose="02040604050505020304" pitchFamily="18" charset="0"/>
            </a:rPr>
            <a:t>Izbjeglice</a:t>
          </a:r>
          <a:endParaRPr lang="en-US">
            <a:latin typeface="Century" panose="02040604050505020304" pitchFamily="18" charset="0"/>
          </a:endParaRPr>
        </a:p>
      </dgm:t>
    </dgm:pt>
    <dgm:pt modelId="{8D58B11F-3CF4-4404-83F5-E8FE08F01E4C}" type="parTrans" cxnId="{FA114D85-671F-4F53-8CB2-CBC262322BEF}">
      <dgm:prSet/>
      <dgm:spPr/>
      <dgm:t>
        <a:bodyPr/>
        <a:lstStyle/>
        <a:p>
          <a:endParaRPr lang="en-US"/>
        </a:p>
      </dgm:t>
    </dgm:pt>
    <dgm:pt modelId="{D41BBBA3-7A56-41D9-A830-28C21C828FB7}" type="sibTrans" cxnId="{FA114D85-671F-4F53-8CB2-CBC262322BEF}">
      <dgm:prSet/>
      <dgm:spPr/>
      <dgm:t>
        <a:bodyPr/>
        <a:lstStyle/>
        <a:p>
          <a:endParaRPr lang="en-US"/>
        </a:p>
      </dgm:t>
    </dgm:pt>
    <dgm:pt modelId="{C77673F3-B6B2-496C-9F99-70367B117D23}">
      <dgm:prSet/>
      <dgm:spPr/>
      <dgm:t>
        <a:bodyPr/>
        <a:lstStyle/>
        <a:p>
          <a:r>
            <a:rPr lang="x-none" dirty="0" smtClean="0">
              <a:latin typeface="Century" panose="02040604050505020304" pitchFamily="18" charset="0"/>
            </a:rPr>
            <a:t>Raspad Evropske unije.</a:t>
          </a:r>
          <a:endParaRPr lang="en-US" dirty="0">
            <a:latin typeface="Century" panose="02040604050505020304" pitchFamily="18" charset="0"/>
          </a:endParaRPr>
        </a:p>
      </dgm:t>
    </dgm:pt>
    <dgm:pt modelId="{7740E1AB-94FD-42AE-8782-54DB46D5ED16}" type="parTrans" cxnId="{394E50CF-DE7F-4E20-A584-00B7D2D7266D}">
      <dgm:prSet/>
      <dgm:spPr/>
      <dgm:t>
        <a:bodyPr/>
        <a:lstStyle/>
        <a:p>
          <a:endParaRPr lang="en-US"/>
        </a:p>
      </dgm:t>
    </dgm:pt>
    <dgm:pt modelId="{D72BFCD2-76F9-464E-8916-0616D0465D3B}" type="sibTrans" cxnId="{394E50CF-DE7F-4E20-A584-00B7D2D7266D}">
      <dgm:prSet/>
      <dgm:spPr/>
      <dgm:t>
        <a:bodyPr/>
        <a:lstStyle/>
        <a:p>
          <a:endParaRPr lang="en-US"/>
        </a:p>
      </dgm:t>
    </dgm:pt>
    <dgm:pt modelId="{BCCC59CF-27CD-4337-967E-94F95F3B35E6}" type="pres">
      <dgm:prSet presAssocID="{DF8535FA-2194-41B0-BC51-E4267145557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3A8637D5-2C6A-45F4-8772-E08308DDA9C2}" type="pres">
      <dgm:prSet presAssocID="{222CE906-EF41-4085-9CEE-E7878CD1922A}" presName="parenttextcomposite" presStyleCnt="0"/>
      <dgm:spPr/>
    </dgm:pt>
    <dgm:pt modelId="{07C02062-A088-434B-A06C-E1E115104F2A}" type="pres">
      <dgm:prSet presAssocID="{222CE906-EF41-4085-9CEE-E7878CD1922A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54753-A18E-4124-8261-DAAAB776AB3F}" type="pres">
      <dgm:prSet presAssocID="{222CE906-EF41-4085-9CEE-E7878CD1922A}" presName="parallelogramComposite" presStyleCnt="0"/>
      <dgm:spPr/>
    </dgm:pt>
    <dgm:pt modelId="{D4145A43-50BF-4DD8-948C-590AC75DE908}" type="pres">
      <dgm:prSet presAssocID="{222CE906-EF41-4085-9CEE-E7878CD1922A}" presName="parallelogram1" presStyleLbl="alignNode1" presStyleIdx="0" presStyleCnt="28" custLinFactNeighborX="18243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962C2EB7-C0BD-4966-A801-7831F77EDECE}" type="pres">
      <dgm:prSet presAssocID="{222CE906-EF41-4085-9CEE-E7878CD1922A}" presName="parallelogram2" presStyleLbl="alignNode1" presStyleIdx="1" presStyleCnt="28" custLinFactNeighborX="18243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631D0E97-5949-44DC-9C27-F2CEABFBDF03}" type="pres">
      <dgm:prSet presAssocID="{222CE906-EF41-4085-9CEE-E7878CD1922A}" presName="parallelogram3" presStyleLbl="alignNode1" presStyleIdx="2" presStyleCnt="28" custLinFactNeighborX="18243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7E4FF249-D45B-4EAF-93F6-DEBCAEDED29B}" type="pres">
      <dgm:prSet presAssocID="{222CE906-EF41-4085-9CEE-E7878CD1922A}" presName="parallelogram4" presStyleLbl="alignNode1" presStyleIdx="3" presStyleCnt="28" custLinFactNeighborX="18243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83DBF5EB-6F63-4E44-967B-1DD2CE229057}" type="pres">
      <dgm:prSet presAssocID="{222CE906-EF41-4085-9CEE-E7878CD1922A}" presName="parallelogram5" presStyleLbl="alignNode1" presStyleIdx="4" presStyleCnt="28" custLinFactNeighborX="18243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C4C39D30-F6E7-4AC9-B11C-4DBE839A70A2}" type="pres">
      <dgm:prSet presAssocID="{222CE906-EF41-4085-9CEE-E7878CD1922A}" presName="parallelogram6" presStyleLbl="alignNode1" presStyleIdx="5" presStyleCnt="28" custLinFactNeighborX="10294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F5C46AD8-87C1-4E06-8D35-E46B9663A64E}" type="pres">
      <dgm:prSet presAssocID="{222CE906-EF41-4085-9CEE-E7878CD1922A}" presName="parallelogram7" presStyleLbl="alignNode1" presStyleIdx="6" presStyleCnt="28" custLinFactNeighborX="10294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E9DA9A4-A463-49E9-8C6D-85B2A1FBB204}" type="pres">
      <dgm:prSet presAssocID="{EB89AA48-EA81-42D4-BF5E-43385B5DC103}" presName="sibTrans" presStyleCnt="0"/>
      <dgm:spPr/>
    </dgm:pt>
    <dgm:pt modelId="{0860FA32-14A5-4E30-BF48-88DC86353C58}" type="pres">
      <dgm:prSet presAssocID="{D0425832-8519-4DAF-A14B-B2DDC2DE204A}" presName="parenttextcomposite" presStyleCnt="0"/>
      <dgm:spPr/>
    </dgm:pt>
    <dgm:pt modelId="{F844449A-5CC4-49CD-9FDB-9D2D7DB500B3}" type="pres">
      <dgm:prSet presAssocID="{D0425832-8519-4DAF-A14B-B2DDC2DE204A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9D6FF-D812-4E9C-A79F-6EB578EF5216}" type="pres">
      <dgm:prSet presAssocID="{D0425832-8519-4DAF-A14B-B2DDC2DE204A}" presName="parallelogramComposite" presStyleCnt="0"/>
      <dgm:spPr/>
    </dgm:pt>
    <dgm:pt modelId="{E8DA6D47-03FC-4FB0-BAE3-C240ADD5407E}" type="pres">
      <dgm:prSet presAssocID="{D0425832-8519-4DAF-A14B-B2DDC2DE204A}" presName="parallelogram1" presStyleLbl="alignNode1" presStyleIdx="7" presStyleCnt="28" custLinFactNeighborX="10294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2844F45D-EA17-4CB7-B008-8762F30DE71F}" type="pres">
      <dgm:prSet presAssocID="{D0425832-8519-4DAF-A14B-B2DDC2DE204A}" presName="parallelogram2" presStyleLbl="alignNode1" presStyleIdx="8" presStyleCnt="28" custLinFactNeighborX="10294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E1C656BA-B760-4BF2-ABF5-53927A3AE553}" type="pres">
      <dgm:prSet presAssocID="{D0425832-8519-4DAF-A14B-B2DDC2DE204A}" presName="parallelogram3" presStyleLbl="alignNode1" presStyleIdx="9" presStyleCnt="28" custLinFactNeighborX="10294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FEBBE5A2-8BE7-4057-A271-2918DAF0C76E}" type="pres">
      <dgm:prSet presAssocID="{D0425832-8519-4DAF-A14B-B2DDC2DE204A}" presName="parallelogram4" presStyleLbl="alignNode1" presStyleIdx="10" presStyleCnt="28" custLinFactNeighborX="10294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4010059C-DF92-4A96-BDB7-7B67A7D3240A}" type="pres">
      <dgm:prSet presAssocID="{D0425832-8519-4DAF-A14B-B2DDC2DE204A}" presName="parallelogram5" presStyleLbl="alignNode1" presStyleIdx="11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C01AE387-93A9-496E-B2A5-33EBE8F50C31}" type="pres">
      <dgm:prSet presAssocID="{D0425832-8519-4DAF-A14B-B2DDC2DE204A}" presName="parallelogram6" presStyleLbl="alignNode1" presStyleIdx="12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B7B33C8A-9FA7-4CFD-B450-B48F946AB971}" type="pres">
      <dgm:prSet presAssocID="{D0425832-8519-4DAF-A14B-B2DDC2DE204A}" presName="parallelogram7" presStyleLbl="alignNode1" presStyleIdx="13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C71C2E64-1B61-44E6-AC6A-0AD3D320F360}" type="pres">
      <dgm:prSet presAssocID="{D4E80C79-8C1B-44FC-B203-061B7C0CBE81}" presName="sibTrans" presStyleCnt="0"/>
      <dgm:spPr/>
    </dgm:pt>
    <dgm:pt modelId="{C5883EF9-08C8-41A3-8558-5D5EE0440EBF}" type="pres">
      <dgm:prSet presAssocID="{D6024586-CAD2-4C59-85F4-5A2AB5A3F5D5}" presName="parenttextcomposite" presStyleCnt="0"/>
      <dgm:spPr/>
    </dgm:pt>
    <dgm:pt modelId="{2E56E9BD-0B9B-4A08-A699-39E12ADEE0C1}" type="pres">
      <dgm:prSet presAssocID="{D6024586-CAD2-4C59-85F4-5A2AB5A3F5D5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30BD7-B285-4E8A-89EE-1797944DEFD8}" type="pres">
      <dgm:prSet presAssocID="{D6024586-CAD2-4C59-85F4-5A2AB5A3F5D5}" presName="parallelogramComposite" presStyleCnt="0"/>
      <dgm:spPr/>
    </dgm:pt>
    <dgm:pt modelId="{8E169484-BBFB-4632-B194-A10D93671FF2}" type="pres">
      <dgm:prSet presAssocID="{D6024586-CAD2-4C59-85F4-5A2AB5A3F5D5}" presName="parallelogram1" presStyleLbl="alignNode1" presStyleIdx="14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23E920BF-E787-4E03-A444-82ED336D2F44}" type="pres">
      <dgm:prSet presAssocID="{D6024586-CAD2-4C59-85F4-5A2AB5A3F5D5}" presName="parallelogram2" presStyleLbl="alignNode1" presStyleIdx="15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0B4907F-E398-481D-B908-89E714B1EE39}" type="pres">
      <dgm:prSet presAssocID="{D6024586-CAD2-4C59-85F4-5A2AB5A3F5D5}" presName="parallelogram3" presStyleLbl="alignNode1" presStyleIdx="16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D474998-BCE4-4732-82EB-B5D7661D8AFE}" type="pres">
      <dgm:prSet presAssocID="{D6024586-CAD2-4C59-85F4-5A2AB5A3F5D5}" presName="parallelogram4" presStyleLbl="alignNode1" presStyleIdx="17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9498119E-C3BD-4376-981A-E1B4508BAF08}" type="pres">
      <dgm:prSet presAssocID="{D6024586-CAD2-4C59-85F4-5A2AB5A3F5D5}" presName="parallelogram5" presStyleLbl="alignNode1" presStyleIdx="18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68230DB7-EE2A-455B-AF9D-E035DF261C6A}" type="pres">
      <dgm:prSet presAssocID="{D6024586-CAD2-4C59-85F4-5A2AB5A3F5D5}" presName="parallelogram6" presStyleLbl="alignNode1" presStyleIdx="19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3E4F63A-834B-4197-878D-25B67663E8DB}" type="pres">
      <dgm:prSet presAssocID="{D6024586-CAD2-4C59-85F4-5A2AB5A3F5D5}" presName="parallelogram7" presStyleLbl="alignNode1" presStyleIdx="20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0976BFF7-4138-4FC9-94D0-7242825660AF}" type="pres">
      <dgm:prSet presAssocID="{D41BBBA3-7A56-41D9-A830-28C21C828FB7}" presName="sibTrans" presStyleCnt="0"/>
      <dgm:spPr/>
    </dgm:pt>
    <dgm:pt modelId="{6669ADEB-3D0C-44BE-A436-721866D0126A}" type="pres">
      <dgm:prSet presAssocID="{C77673F3-B6B2-496C-9F99-70367B117D23}" presName="parenttextcomposite" presStyleCnt="0"/>
      <dgm:spPr/>
    </dgm:pt>
    <dgm:pt modelId="{C4289EB6-E418-4F1C-9603-533E86A8EEE6}" type="pres">
      <dgm:prSet presAssocID="{C77673F3-B6B2-496C-9F99-70367B117D23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D5CE2-DB6D-4E9A-9BDC-26ABDA426B51}" type="pres">
      <dgm:prSet presAssocID="{C77673F3-B6B2-496C-9F99-70367B117D23}" presName="parallelogramComposite" presStyleCnt="0"/>
      <dgm:spPr/>
    </dgm:pt>
    <dgm:pt modelId="{1F40F945-8FCD-4E78-BCBF-F86BF425C922}" type="pres">
      <dgm:prSet presAssocID="{C77673F3-B6B2-496C-9F99-70367B117D23}" presName="parallelogram1" presStyleLbl="alignNode1" presStyleIdx="21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18950F6F-4414-4F41-A8BD-60ACA1B90F6D}" type="pres">
      <dgm:prSet presAssocID="{C77673F3-B6B2-496C-9F99-70367B117D23}" presName="parallelogram2" presStyleLbl="alignNode1" presStyleIdx="22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681D5879-0EAC-411E-A1A5-19030223873B}" type="pres">
      <dgm:prSet presAssocID="{C77673F3-B6B2-496C-9F99-70367B117D23}" presName="parallelogram3" presStyleLbl="alignNode1" presStyleIdx="23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BADFB041-4653-4DCA-851D-E4B47E9A505A}" type="pres">
      <dgm:prSet presAssocID="{C77673F3-B6B2-496C-9F99-70367B117D23}" presName="parallelogram4" presStyleLbl="alignNode1" presStyleIdx="24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B8FDA702-C523-4315-9F25-FBDBA0CD1B6C}" type="pres">
      <dgm:prSet presAssocID="{C77673F3-B6B2-496C-9F99-70367B117D23}" presName="parallelogram5" presStyleLbl="alignNode1" presStyleIdx="25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7B18CB06-82F7-440D-A7EE-DCAFB8993079}" type="pres">
      <dgm:prSet presAssocID="{C77673F3-B6B2-496C-9F99-70367B117D23}" presName="parallelogram6" presStyleLbl="alignNode1" presStyleIdx="26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B74C6D56-3F5B-46ED-8100-B24EC60399C4}" type="pres">
      <dgm:prSet presAssocID="{C77673F3-B6B2-496C-9F99-70367B117D23}" presName="parallelogram7" presStyleLbl="alignNode1" presStyleIdx="27" presStyleCnt="28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</dgm:ptLst>
  <dgm:cxnLst>
    <dgm:cxn modelId="{AD62CB9F-BD54-45C3-97ED-1DF686F286DB}" srcId="{DF8535FA-2194-41B0-BC51-E42671455575}" destId="{D0425832-8519-4DAF-A14B-B2DDC2DE204A}" srcOrd="1" destOrd="0" parTransId="{90994FAB-EC2E-40F5-916D-A81D7DFD1282}" sibTransId="{D4E80C79-8C1B-44FC-B203-061B7C0CBE81}"/>
    <dgm:cxn modelId="{858BD82E-DB0B-40DA-85EC-618209D7848C}" type="presOf" srcId="{222CE906-EF41-4085-9CEE-E7878CD1922A}" destId="{07C02062-A088-434B-A06C-E1E115104F2A}" srcOrd="0" destOrd="0" presId="urn:microsoft.com/office/officeart/2008/layout/VerticalAccentList"/>
    <dgm:cxn modelId="{394E50CF-DE7F-4E20-A584-00B7D2D7266D}" srcId="{DF8535FA-2194-41B0-BC51-E42671455575}" destId="{C77673F3-B6B2-496C-9F99-70367B117D23}" srcOrd="3" destOrd="0" parTransId="{7740E1AB-94FD-42AE-8782-54DB46D5ED16}" sibTransId="{D72BFCD2-76F9-464E-8916-0616D0465D3B}"/>
    <dgm:cxn modelId="{9A6E8B2C-8618-4606-8634-11EFCE3EEA89}" srcId="{DF8535FA-2194-41B0-BC51-E42671455575}" destId="{222CE906-EF41-4085-9CEE-E7878CD1922A}" srcOrd="0" destOrd="0" parTransId="{306EECFF-232A-4887-BFA1-9E921589F26B}" sibTransId="{EB89AA48-EA81-42D4-BF5E-43385B5DC103}"/>
    <dgm:cxn modelId="{59DCD800-40E6-4FAB-A50E-B20454150472}" type="presOf" srcId="{D6024586-CAD2-4C59-85F4-5A2AB5A3F5D5}" destId="{2E56E9BD-0B9B-4A08-A699-39E12ADEE0C1}" srcOrd="0" destOrd="0" presId="urn:microsoft.com/office/officeart/2008/layout/VerticalAccentList"/>
    <dgm:cxn modelId="{FA114D85-671F-4F53-8CB2-CBC262322BEF}" srcId="{DF8535FA-2194-41B0-BC51-E42671455575}" destId="{D6024586-CAD2-4C59-85F4-5A2AB5A3F5D5}" srcOrd="2" destOrd="0" parTransId="{8D58B11F-3CF4-4404-83F5-E8FE08F01E4C}" sibTransId="{D41BBBA3-7A56-41D9-A830-28C21C828FB7}"/>
    <dgm:cxn modelId="{9E24DD99-B885-4E03-9884-A1F6CE830338}" type="presOf" srcId="{C77673F3-B6B2-496C-9F99-70367B117D23}" destId="{C4289EB6-E418-4F1C-9603-533E86A8EEE6}" srcOrd="0" destOrd="0" presId="urn:microsoft.com/office/officeart/2008/layout/VerticalAccentList"/>
    <dgm:cxn modelId="{5D2FC7C5-21ED-4BC7-91BC-3E11539773CA}" type="presOf" srcId="{D0425832-8519-4DAF-A14B-B2DDC2DE204A}" destId="{F844449A-5CC4-49CD-9FDB-9D2D7DB500B3}" srcOrd="0" destOrd="0" presId="urn:microsoft.com/office/officeart/2008/layout/VerticalAccentList"/>
    <dgm:cxn modelId="{4A7D4EF5-E627-45FE-9D1B-B5E1F901C9E3}" type="presOf" srcId="{DF8535FA-2194-41B0-BC51-E42671455575}" destId="{BCCC59CF-27CD-4337-967E-94F95F3B35E6}" srcOrd="0" destOrd="0" presId="urn:microsoft.com/office/officeart/2008/layout/VerticalAccentList"/>
    <dgm:cxn modelId="{29BD6691-283C-4A89-BF4B-407D96E204EF}" type="presParOf" srcId="{BCCC59CF-27CD-4337-967E-94F95F3B35E6}" destId="{3A8637D5-2C6A-45F4-8772-E08308DDA9C2}" srcOrd="0" destOrd="0" presId="urn:microsoft.com/office/officeart/2008/layout/VerticalAccentList"/>
    <dgm:cxn modelId="{43B92205-C61C-4B00-BFF7-4AE0B47F331F}" type="presParOf" srcId="{3A8637D5-2C6A-45F4-8772-E08308DDA9C2}" destId="{07C02062-A088-434B-A06C-E1E115104F2A}" srcOrd="0" destOrd="0" presId="urn:microsoft.com/office/officeart/2008/layout/VerticalAccentList"/>
    <dgm:cxn modelId="{A6D3DAD9-492A-425B-887E-1773B4DE9A69}" type="presParOf" srcId="{BCCC59CF-27CD-4337-967E-94F95F3B35E6}" destId="{26654753-A18E-4124-8261-DAAAB776AB3F}" srcOrd="1" destOrd="0" presId="urn:microsoft.com/office/officeart/2008/layout/VerticalAccentList"/>
    <dgm:cxn modelId="{AADA2334-706B-4DDD-910C-D630F1433643}" type="presParOf" srcId="{26654753-A18E-4124-8261-DAAAB776AB3F}" destId="{D4145A43-50BF-4DD8-948C-590AC75DE908}" srcOrd="0" destOrd="0" presId="urn:microsoft.com/office/officeart/2008/layout/VerticalAccentList"/>
    <dgm:cxn modelId="{39528EC4-5CC5-4F3B-8358-BE9E32C607BC}" type="presParOf" srcId="{26654753-A18E-4124-8261-DAAAB776AB3F}" destId="{962C2EB7-C0BD-4966-A801-7831F77EDECE}" srcOrd="1" destOrd="0" presId="urn:microsoft.com/office/officeart/2008/layout/VerticalAccentList"/>
    <dgm:cxn modelId="{A7E54E4E-E6E7-4289-BB0F-25188BAC950C}" type="presParOf" srcId="{26654753-A18E-4124-8261-DAAAB776AB3F}" destId="{631D0E97-5949-44DC-9C27-F2CEABFBDF03}" srcOrd="2" destOrd="0" presId="urn:microsoft.com/office/officeart/2008/layout/VerticalAccentList"/>
    <dgm:cxn modelId="{FB442EFA-C228-4FAC-968E-1B002D30C585}" type="presParOf" srcId="{26654753-A18E-4124-8261-DAAAB776AB3F}" destId="{7E4FF249-D45B-4EAF-93F6-DEBCAEDED29B}" srcOrd="3" destOrd="0" presId="urn:microsoft.com/office/officeart/2008/layout/VerticalAccentList"/>
    <dgm:cxn modelId="{B5350142-005D-430C-958C-3E3BCF22B878}" type="presParOf" srcId="{26654753-A18E-4124-8261-DAAAB776AB3F}" destId="{83DBF5EB-6F63-4E44-967B-1DD2CE229057}" srcOrd="4" destOrd="0" presId="urn:microsoft.com/office/officeart/2008/layout/VerticalAccentList"/>
    <dgm:cxn modelId="{98F58A4C-A09C-419D-BD91-A06907CA6336}" type="presParOf" srcId="{26654753-A18E-4124-8261-DAAAB776AB3F}" destId="{C4C39D30-F6E7-4AC9-B11C-4DBE839A70A2}" srcOrd="5" destOrd="0" presId="urn:microsoft.com/office/officeart/2008/layout/VerticalAccentList"/>
    <dgm:cxn modelId="{A50774C8-7EE3-4FA7-A90D-83F67E1E01D7}" type="presParOf" srcId="{26654753-A18E-4124-8261-DAAAB776AB3F}" destId="{F5C46AD8-87C1-4E06-8D35-E46B9663A64E}" srcOrd="6" destOrd="0" presId="urn:microsoft.com/office/officeart/2008/layout/VerticalAccentList"/>
    <dgm:cxn modelId="{7CACF70F-EEB7-4FCD-A181-1B94E692EDB8}" type="presParOf" srcId="{BCCC59CF-27CD-4337-967E-94F95F3B35E6}" destId="{DE9DA9A4-A463-49E9-8C6D-85B2A1FBB204}" srcOrd="2" destOrd="0" presId="urn:microsoft.com/office/officeart/2008/layout/VerticalAccentList"/>
    <dgm:cxn modelId="{E936D45C-C98F-40D8-8691-46FD07A56864}" type="presParOf" srcId="{BCCC59CF-27CD-4337-967E-94F95F3B35E6}" destId="{0860FA32-14A5-4E30-BF48-88DC86353C58}" srcOrd="3" destOrd="0" presId="urn:microsoft.com/office/officeart/2008/layout/VerticalAccentList"/>
    <dgm:cxn modelId="{E1A98EEE-DF53-445A-98A4-5ADD436591FC}" type="presParOf" srcId="{0860FA32-14A5-4E30-BF48-88DC86353C58}" destId="{F844449A-5CC4-49CD-9FDB-9D2D7DB500B3}" srcOrd="0" destOrd="0" presId="urn:microsoft.com/office/officeart/2008/layout/VerticalAccentList"/>
    <dgm:cxn modelId="{D8311153-A39F-492A-A1F3-D470E0F7A6D4}" type="presParOf" srcId="{BCCC59CF-27CD-4337-967E-94F95F3B35E6}" destId="{8449D6FF-D812-4E9C-A79F-6EB578EF5216}" srcOrd="4" destOrd="0" presId="urn:microsoft.com/office/officeart/2008/layout/VerticalAccentList"/>
    <dgm:cxn modelId="{B15F2A3A-31BD-4EA9-8EF8-CCFA7D654841}" type="presParOf" srcId="{8449D6FF-D812-4E9C-A79F-6EB578EF5216}" destId="{E8DA6D47-03FC-4FB0-BAE3-C240ADD5407E}" srcOrd="0" destOrd="0" presId="urn:microsoft.com/office/officeart/2008/layout/VerticalAccentList"/>
    <dgm:cxn modelId="{F02B33BF-5BF0-4414-8F8D-0ECE69120577}" type="presParOf" srcId="{8449D6FF-D812-4E9C-A79F-6EB578EF5216}" destId="{2844F45D-EA17-4CB7-B008-8762F30DE71F}" srcOrd="1" destOrd="0" presId="urn:microsoft.com/office/officeart/2008/layout/VerticalAccentList"/>
    <dgm:cxn modelId="{43C1D025-89D0-4D73-BD21-99EF15802E5B}" type="presParOf" srcId="{8449D6FF-D812-4E9C-A79F-6EB578EF5216}" destId="{E1C656BA-B760-4BF2-ABF5-53927A3AE553}" srcOrd="2" destOrd="0" presId="urn:microsoft.com/office/officeart/2008/layout/VerticalAccentList"/>
    <dgm:cxn modelId="{225E4FA2-294C-46DE-93F5-C5E96ACD176F}" type="presParOf" srcId="{8449D6FF-D812-4E9C-A79F-6EB578EF5216}" destId="{FEBBE5A2-8BE7-4057-A271-2918DAF0C76E}" srcOrd="3" destOrd="0" presId="urn:microsoft.com/office/officeart/2008/layout/VerticalAccentList"/>
    <dgm:cxn modelId="{E4568AEA-3497-4F45-82B7-F9C922E6B237}" type="presParOf" srcId="{8449D6FF-D812-4E9C-A79F-6EB578EF5216}" destId="{4010059C-DF92-4A96-BDB7-7B67A7D3240A}" srcOrd="4" destOrd="0" presId="urn:microsoft.com/office/officeart/2008/layout/VerticalAccentList"/>
    <dgm:cxn modelId="{0597EC52-77FC-44BA-8BAD-A258119BC5DD}" type="presParOf" srcId="{8449D6FF-D812-4E9C-A79F-6EB578EF5216}" destId="{C01AE387-93A9-496E-B2A5-33EBE8F50C31}" srcOrd="5" destOrd="0" presId="urn:microsoft.com/office/officeart/2008/layout/VerticalAccentList"/>
    <dgm:cxn modelId="{ACDD4057-B843-470F-B7AB-4369A199EF19}" type="presParOf" srcId="{8449D6FF-D812-4E9C-A79F-6EB578EF5216}" destId="{B7B33C8A-9FA7-4CFD-B450-B48F946AB971}" srcOrd="6" destOrd="0" presId="urn:microsoft.com/office/officeart/2008/layout/VerticalAccentList"/>
    <dgm:cxn modelId="{E579891C-7731-4EF0-A5E7-19C555D4292D}" type="presParOf" srcId="{BCCC59CF-27CD-4337-967E-94F95F3B35E6}" destId="{C71C2E64-1B61-44E6-AC6A-0AD3D320F360}" srcOrd="5" destOrd="0" presId="urn:microsoft.com/office/officeart/2008/layout/VerticalAccentList"/>
    <dgm:cxn modelId="{6782C172-C063-46EC-A09B-57A6A5E1941C}" type="presParOf" srcId="{BCCC59CF-27CD-4337-967E-94F95F3B35E6}" destId="{C5883EF9-08C8-41A3-8558-5D5EE0440EBF}" srcOrd="6" destOrd="0" presId="urn:microsoft.com/office/officeart/2008/layout/VerticalAccentList"/>
    <dgm:cxn modelId="{961CE7F6-EB04-4D01-8661-14B1836AAFCD}" type="presParOf" srcId="{C5883EF9-08C8-41A3-8558-5D5EE0440EBF}" destId="{2E56E9BD-0B9B-4A08-A699-39E12ADEE0C1}" srcOrd="0" destOrd="0" presId="urn:microsoft.com/office/officeart/2008/layout/VerticalAccentList"/>
    <dgm:cxn modelId="{27650657-131A-4756-ACDA-86DF58E20B87}" type="presParOf" srcId="{BCCC59CF-27CD-4337-967E-94F95F3B35E6}" destId="{71530BD7-B285-4E8A-89EE-1797944DEFD8}" srcOrd="7" destOrd="0" presId="urn:microsoft.com/office/officeart/2008/layout/VerticalAccentList"/>
    <dgm:cxn modelId="{1BEE6232-51A9-4A8D-A9FA-C5E7B2C94BEB}" type="presParOf" srcId="{71530BD7-B285-4E8A-89EE-1797944DEFD8}" destId="{8E169484-BBFB-4632-B194-A10D93671FF2}" srcOrd="0" destOrd="0" presId="urn:microsoft.com/office/officeart/2008/layout/VerticalAccentList"/>
    <dgm:cxn modelId="{B4ADF105-C355-44E1-8B70-8F1FAC9BEF78}" type="presParOf" srcId="{71530BD7-B285-4E8A-89EE-1797944DEFD8}" destId="{23E920BF-E787-4E03-A444-82ED336D2F44}" srcOrd="1" destOrd="0" presId="urn:microsoft.com/office/officeart/2008/layout/VerticalAccentList"/>
    <dgm:cxn modelId="{ED6C915B-E909-458F-8CC5-B06169DEBF06}" type="presParOf" srcId="{71530BD7-B285-4E8A-89EE-1797944DEFD8}" destId="{D0B4907F-E398-481D-B908-89E714B1EE39}" srcOrd="2" destOrd="0" presId="urn:microsoft.com/office/officeart/2008/layout/VerticalAccentList"/>
    <dgm:cxn modelId="{7BB0F91E-B52B-4B44-9AFF-0A45D2EF55A3}" type="presParOf" srcId="{71530BD7-B285-4E8A-89EE-1797944DEFD8}" destId="{DD474998-BCE4-4732-82EB-B5D7661D8AFE}" srcOrd="3" destOrd="0" presId="urn:microsoft.com/office/officeart/2008/layout/VerticalAccentList"/>
    <dgm:cxn modelId="{AEFA70C4-C98D-4262-8B11-C072B15429CB}" type="presParOf" srcId="{71530BD7-B285-4E8A-89EE-1797944DEFD8}" destId="{9498119E-C3BD-4376-981A-E1B4508BAF08}" srcOrd="4" destOrd="0" presId="urn:microsoft.com/office/officeart/2008/layout/VerticalAccentList"/>
    <dgm:cxn modelId="{DBC21DDA-A7B1-465C-8E1E-C62DB96ED8E4}" type="presParOf" srcId="{71530BD7-B285-4E8A-89EE-1797944DEFD8}" destId="{68230DB7-EE2A-455B-AF9D-E035DF261C6A}" srcOrd="5" destOrd="0" presId="urn:microsoft.com/office/officeart/2008/layout/VerticalAccentList"/>
    <dgm:cxn modelId="{CB398FAF-0C23-4312-AC17-9BBF3F8ECD52}" type="presParOf" srcId="{71530BD7-B285-4E8A-89EE-1797944DEFD8}" destId="{D3E4F63A-834B-4197-878D-25B67663E8DB}" srcOrd="6" destOrd="0" presId="urn:microsoft.com/office/officeart/2008/layout/VerticalAccentList"/>
    <dgm:cxn modelId="{779BF1F2-137B-4934-9BBA-C599ED13EA2C}" type="presParOf" srcId="{BCCC59CF-27CD-4337-967E-94F95F3B35E6}" destId="{0976BFF7-4138-4FC9-94D0-7242825660AF}" srcOrd="8" destOrd="0" presId="urn:microsoft.com/office/officeart/2008/layout/VerticalAccentList"/>
    <dgm:cxn modelId="{63C00620-4219-4848-BBC4-4B93EFAED639}" type="presParOf" srcId="{BCCC59CF-27CD-4337-967E-94F95F3B35E6}" destId="{6669ADEB-3D0C-44BE-A436-721866D0126A}" srcOrd="9" destOrd="0" presId="urn:microsoft.com/office/officeart/2008/layout/VerticalAccentList"/>
    <dgm:cxn modelId="{380D4E27-4D6C-428E-B3F2-C8BAA9292AB7}" type="presParOf" srcId="{6669ADEB-3D0C-44BE-A436-721866D0126A}" destId="{C4289EB6-E418-4F1C-9603-533E86A8EEE6}" srcOrd="0" destOrd="0" presId="urn:microsoft.com/office/officeart/2008/layout/VerticalAccentList"/>
    <dgm:cxn modelId="{09F5F1E3-339E-4634-89BE-96F73D5D418E}" type="presParOf" srcId="{BCCC59CF-27CD-4337-967E-94F95F3B35E6}" destId="{A95D5CE2-DB6D-4E9A-9BDC-26ABDA426B51}" srcOrd="10" destOrd="0" presId="urn:microsoft.com/office/officeart/2008/layout/VerticalAccentList"/>
    <dgm:cxn modelId="{5CF1072A-7F58-4C33-A5AE-29A282471EA9}" type="presParOf" srcId="{A95D5CE2-DB6D-4E9A-9BDC-26ABDA426B51}" destId="{1F40F945-8FCD-4E78-BCBF-F86BF425C922}" srcOrd="0" destOrd="0" presId="urn:microsoft.com/office/officeart/2008/layout/VerticalAccentList"/>
    <dgm:cxn modelId="{18A8447D-474B-4CE5-9ED3-4B32CE0A9DD1}" type="presParOf" srcId="{A95D5CE2-DB6D-4E9A-9BDC-26ABDA426B51}" destId="{18950F6F-4414-4F41-A8BD-60ACA1B90F6D}" srcOrd="1" destOrd="0" presId="urn:microsoft.com/office/officeart/2008/layout/VerticalAccentList"/>
    <dgm:cxn modelId="{119646D9-94CA-41B5-B398-75D6766DD78F}" type="presParOf" srcId="{A95D5CE2-DB6D-4E9A-9BDC-26ABDA426B51}" destId="{681D5879-0EAC-411E-A1A5-19030223873B}" srcOrd="2" destOrd="0" presId="urn:microsoft.com/office/officeart/2008/layout/VerticalAccentList"/>
    <dgm:cxn modelId="{CFAC0AC3-316D-4C70-95A4-43B3EF822B49}" type="presParOf" srcId="{A95D5CE2-DB6D-4E9A-9BDC-26ABDA426B51}" destId="{BADFB041-4653-4DCA-851D-E4B47E9A505A}" srcOrd="3" destOrd="0" presId="urn:microsoft.com/office/officeart/2008/layout/VerticalAccentList"/>
    <dgm:cxn modelId="{4F1C97F3-71CC-4C72-B5DD-43B9DD154346}" type="presParOf" srcId="{A95D5CE2-DB6D-4E9A-9BDC-26ABDA426B51}" destId="{B8FDA702-C523-4315-9F25-FBDBA0CD1B6C}" srcOrd="4" destOrd="0" presId="urn:microsoft.com/office/officeart/2008/layout/VerticalAccentList"/>
    <dgm:cxn modelId="{BDAFA5A7-19C8-48CA-A9DE-86336230A399}" type="presParOf" srcId="{A95D5CE2-DB6D-4E9A-9BDC-26ABDA426B51}" destId="{7B18CB06-82F7-440D-A7EE-DCAFB8993079}" srcOrd="5" destOrd="0" presId="urn:microsoft.com/office/officeart/2008/layout/VerticalAccentList"/>
    <dgm:cxn modelId="{65444F39-4C5B-4263-800A-266A932C3624}" type="presParOf" srcId="{A95D5CE2-DB6D-4E9A-9BDC-26ABDA426B51}" destId="{B74C6D56-3F5B-46ED-8100-B24EC60399C4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02062-A088-434B-A06C-E1E115104F2A}">
      <dsp:nvSpPr>
        <dsp:cNvPr id="0" name=""/>
        <dsp:cNvSpPr/>
      </dsp:nvSpPr>
      <dsp:spPr>
        <a:xfrm>
          <a:off x="259079" y="682662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dirty="0" smtClean="0">
              <a:latin typeface="Century" panose="02040604050505020304" pitchFamily="18" charset="0"/>
            </a:rPr>
            <a:t>Bolji život</a:t>
          </a:r>
          <a:endParaRPr lang="en-US" sz="1900" kern="1200" dirty="0">
            <a:latin typeface="Century" panose="02040604050505020304" pitchFamily="18" charset="0"/>
          </a:endParaRPr>
        </a:p>
      </dsp:txBody>
      <dsp:txXfrm>
        <a:off x="259079" y="682662"/>
        <a:ext cx="4663440" cy="423949"/>
      </dsp:txXfrm>
    </dsp:sp>
    <dsp:sp modelId="{D4145A43-50BF-4DD8-948C-590AC75DE908}">
      <dsp:nvSpPr>
        <dsp:cNvPr id="0" name=""/>
        <dsp:cNvSpPr/>
      </dsp:nvSpPr>
      <dsp:spPr>
        <a:xfrm>
          <a:off x="237746" y="1106611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C2EB7-C0BD-4966-A801-7831F77EDECE}">
      <dsp:nvSpPr>
        <dsp:cNvPr id="0" name=""/>
        <dsp:cNvSpPr/>
      </dsp:nvSpPr>
      <dsp:spPr>
        <a:xfrm>
          <a:off x="895809" y="1106611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D0E97-5949-44DC-9C27-F2CEABFBDF03}">
      <dsp:nvSpPr>
        <dsp:cNvPr id="0" name=""/>
        <dsp:cNvSpPr/>
      </dsp:nvSpPr>
      <dsp:spPr>
        <a:xfrm>
          <a:off x="1553872" y="1106611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FF249-D45B-4EAF-93F6-DEBCAEDED29B}">
      <dsp:nvSpPr>
        <dsp:cNvPr id="0" name=""/>
        <dsp:cNvSpPr/>
      </dsp:nvSpPr>
      <dsp:spPr>
        <a:xfrm>
          <a:off x="2211935" y="1106611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BF5EB-6F63-4E44-967B-1DD2CE229057}">
      <dsp:nvSpPr>
        <dsp:cNvPr id="0" name=""/>
        <dsp:cNvSpPr/>
      </dsp:nvSpPr>
      <dsp:spPr>
        <a:xfrm>
          <a:off x="2869999" y="1106611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39D30-F6E7-4AC9-B11C-4DBE839A70A2}">
      <dsp:nvSpPr>
        <dsp:cNvPr id="0" name=""/>
        <dsp:cNvSpPr/>
      </dsp:nvSpPr>
      <dsp:spPr>
        <a:xfrm>
          <a:off x="3528062" y="1106611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46AD8-87C1-4E06-8D35-E46B9663A64E}">
      <dsp:nvSpPr>
        <dsp:cNvPr id="0" name=""/>
        <dsp:cNvSpPr/>
      </dsp:nvSpPr>
      <dsp:spPr>
        <a:xfrm>
          <a:off x="4186125" y="1106611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6D083-F21A-42EF-8D18-ECE9A44EBD5F}">
      <dsp:nvSpPr>
        <dsp:cNvPr id="0" name=""/>
        <dsp:cNvSpPr/>
      </dsp:nvSpPr>
      <dsp:spPr>
        <a:xfrm>
          <a:off x="259079" y="1297270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dirty="0" smtClean="0">
              <a:latin typeface="Century" panose="02040604050505020304" pitchFamily="18" charset="0"/>
            </a:rPr>
            <a:t>Bolji standard</a:t>
          </a:r>
          <a:endParaRPr lang="en-US" sz="1900" kern="1200" dirty="0">
            <a:latin typeface="Century" panose="02040604050505020304" pitchFamily="18" charset="0"/>
          </a:endParaRPr>
        </a:p>
      </dsp:txBody>
      <dsp:txXfrm>
        <a:off x="259079" y="1297270"/>
        <a:ext cx="4663440" cy="423949"/>
      </dsp:txXfrm>
    </dsp:sp>
    <dsp:sp modelId="{88AFA7CB-2535-4559-ADE0-6205F15D4502}">
      <dsp:nvSpPr>
        <dsp:cNvPr id="0" name=""/>
        <dsp:cNvSpPr/>
      </dsp:nvSpPr>
      <dsp:spPr>
        <a:xfrm>
          <a:off x="237746" y="1721219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E9AAD-F7AD-4571-9CDA-937E0CA902DE}">
      <dsp:nvSpPr>
        <dsp:cNvPr id="0" name=""/>
        <dsp:cNvSpPr/>
      </dsp:nvSpPr>
      <dsp:spPr>
        <a:xfrm>
          <a:off x="895809" y="1721219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97A71-4B91-4D42-82DC-85E3E424070F}">
      <dsp:nvSpPr>
        <dsp:cNvPr id="0" name=""/>
        <dsp:cNvSpPr/>
      </dsp:nvSpPr>
      <dsp:spPr>
        <a:xfrm>
          <a:off x="1553872" y="1721219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A1E3D-EB89-44B7-B516-6661131B01C6}">
      <dsp:nvSpPr>
        <dsp:cNvPr id="0" name=""/>
        <dsp:cNvSpPr/>
      </dsp:nvSpPr>
      <dsp:spPr>
        <a:xfrm>
          <a:off x="2211935" y="1721219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31268-0384-4766-91F2-E14D225AC90D}">
      <dsp:nvSpPr>
        <dsp:cNvPr id="0" name=""/>
        <dsp:cNvSpPr/>
      </dsp:nvSpPr>
      <dsp:spPr>
        <a:xfrm>
          <a:off x="2869999" y="1721219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43547-0CDC-48F6-B430-5E00656BD257}">
      <dsp:nvSpPr>
        <dsp:cNvPr id="0" name=""/>
        <dsp:cNvSpPr/>
      </dsp:nvSpPr>
      <dsp:spPr>
        <a:xfrm>
          <a:off x="3528062" y="1721219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29EEC-E258-4E71-A058-B0B3B6855082}">
      <dsp:nvSpPr>
        <dsp:cNvPr id="0" name=""/>
        <dsp:cNvSpPr/>
      </dsp:nvSpPr>
      <dsp:spPr>
        <a:xfrm>
          <a:off x="4186125" y="1721219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D9B39-6F2E-4319-A2C2-6757B2FE0258}">
      <dsp:nvSpPr>
        <dsp:cNvPr id="0" name=""/>
        <dsp:cNvSpPr/>
      </dsp:nvSpPr>
      <dsp:spPr>
        <a:xfrm>
          <a:off x="259079" y="1911878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dirty="0" smtClean="0">
              <a:latin typeface="Century" panose="02040604050505020304" pitchFamily="18" charset="0"/>
            </a:rPr>
            <a:t>Bolja budućnost</a:t>
          </a:r>
          <a:endParaRPr lang="en-US" sz="1900" kern="1200" dirty="0">
            <a:latin typeface="Century" panose="02040604050505020304" pitchFamily="18" charset="0"/>
          </a:endParaRPr>
        </a:p>
      </dsp:txBody>
      <dsp:txXfrm>
        <a:off x="259079" y="1911878"/>
        <a:ext cx="4663440" cy="423949"/>
      </dsp:txXfrm>
    </dsp:sp>
    <dsp:sp modelId="{0164BBD6-01E8-4BAA-8428-E95E7721AC07}">
      <dsp:nvSpPr>
        <dsp:cNvPr id="0" name=""/>
        <dsp:cNvSpPr/>
      </dsp:nvSpPr>
      <dsp:spPr>
        <a:xfrm>
          <a:off x="237746" y="2335827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57987-BB3B-4FE2-9169-5C6937B5276F}">
      <dsp:nvSpPr>
        <dsp:cNvPr id="0" name=""/>
        <dsp:cNvSpPr/>
      </dsp:nvSpPr>
      <dsp:spPr>
        <a:xfrm>
          <a:off x="895809" y="2335827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B0E41-B51C-4D16-8D38-BCF2864B0866}">
      <dsp:nvSpPr>
        <dsp:cNvPr id="0" name=""/>
        <dsp:cNvSpPr/>
      </dsp:nvSpPr>
      <dsp:spPr>
        <a:xfrm>
          <a:off x="1553872" y="2335827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8F681-B1D0-49AA-8928-46E6E0C06336}">
      <dsp:nvSpPr>
        <dsp:cNvPr id="0" name=""/>
        <dsp:cNvSpPr/>
      </dsp:nvSpPr>
      <dsp:spPr>
        <a:xfrm>
          <a:off x="2211935" y="2335827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1FCB6-0FC0-4E35-9777-A1835DAF12E6}">
      <dsp:nvSpPr>
        <dsp:cNvPr id="0" name=""/>
        <dsp:cNvSpPr/>
      </dsp:nvSpPr>
      <dsp:spPr>
        <a:xfrm>
          <a:off x="2869999" y="2335827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9960A-8689-42A1-BFC8-7EFA3F795C9D}">
      <dsp:nvSpPr>
        <dsp:cNvPr id="0" name=""/>
        <dsp:cNvSpPr/>
      </dsp:nvSpPr>
      <dsp:spPr>
        <a:xfrm>
          <a:off x="3528062" y="2335827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42531-35A9-4B49-87DE-BCC44C466D6D}">
      <dsp:nvSpPr>
        <dsp:cNvPr id="0" name=""/>
        <dsp:cNvSpPr/>
      </dsp:nvSpPr>
      <dsp:spPr>
        <a:xfrm>
          <a:off x="4186125" y="2335827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D116C-BF99-43B7-A34A-2F60E52464EB}">
      <dsp:nvSpPr>
        <dsp:cNvPr id="0" name=""/>
        <dsp:cNvSpPr/>
      </dsp:nvSpPr>
      <dsp:spPr>
        <a:xfrm>
          <a:off x="259079" y="2526486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dirty="0" smtClean="0">
              <a:latin typeface="Century" panose="02040604050505020304" pitchFamily="18" charset="0"/>
            </a:rPr>
            <a:t>Sloboda putovanja</a:t>
          </a:r>
          <a:endParaRPr lang="en-US" sz="1900" kern="1200" dirty="0">
            <a:latin typeface="Century" panose="02040604050505020304" pitchFamily="18" charset="0"/>
          </a:endParaRPr>
        </a:p>
      </dsp:txBody>
      <dsp:txXfrm>
        <a:off x="259079" y="2526486"/>
        <a:ext cx="4663440" cy="423949"/>
      </dsp:txXfrm>
    </dsp:sp>
    <dsp:sp modelId="{68AD063D-DE09-4DE1-B030-F36EFBF67881}">
      <dsp:nvSpPr>
        <dsp:cNvPr id="0" name=""/>
        <dsp:cNvSpPr/>
      </dsp:nvSpPr>
      <dsp:spPr>
        <a:xfrm>
          <a:off x="237746" y="2950435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FECFF-6F9E-4184-9AB4-85A88F9A08B3}">
      <dsp:nvSpPr>
        <dsp:cNvPr id="0" name=""/>
        <dsp:cNvSpPr/>
      </dsp:nvSpPr>
      <dsp:spPr>
        <a:xfrm>
          <a:off x="895809" y="2950435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A7358-B9BF-454C-A199-8763D2072FD7}">
      <dsp:nvSpPr>
        <dsp:cNvPr id="0" name=""/>
        <dsp:cNvSpPr/>
      </dsp:nvSpPr>
      <dsp:spPr>
        <a:xfrm>
          <a:off x="1553872" y="2950435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E3DE9-1526-42F3-A2A8-0DDD87F7C912}">
      <dsp:nvSpPr>
        <dsp:cNvPr id="0" name=""/>
        <dsp:cNvSpPr/>
      </dsp:nvSpPr>
      <dsp:spPr>
        <a:xfrm>
          <a:off x="2211935" y="2950435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2A1F7-8782-40BE-8650-7D1165992912}">
      <dsp:nvSpPr>
        <dsp:cNvPr id="0" name=""/>
        <dsp:cNvSpPr/>
      </dsp:nvSpPr>
      <dsp:spPr>
        <a:xfrm>
          <a:off x="2869999" y="2950435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2B076-015D-412D-A20E-468BE67650FE}">
      <dsp:nvSpPr>
        <dsp:cNvPr id="0" name=""/>
        <dsp:cNvSpPr/>
      </dsp:nvSpPr>
      <dsp:spPr>
        <a:xfrm>
          <a:off x="3528062" y="2950435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54538-41E7-455D-A9D8-BA6149637A85}">
      <dsp:nvSpPr>
        <dsp:cNvPr id="0" name=""/>
        <dsp:cNvSpPr/>
      </dsp:nvSpPr>
      <dsp:spPr>
        <a:xfrm>
          <a:off x="4186125" y="2950435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EFD8D-4EEE-4408-B182-B6BD38AB7108}">
      <dsp:nvSpPr>
        <dsp:cNvPr id="0" name=""/>
        <dsp:cNvSpPr/>
      </dsp:nvSpPr>
      <dsp:spPr>
        <a:xfrm>
          <a:off x="259079" y="3141094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dirty="0" smtClean="0">
              <a:latin typeface="Century" panose="02040604050505020304" pitchFamily="18" charset="0"/>
            </a:rPr>
            <a:t>Veća zaposlenost.</a:t>
          </a:r>
          <a:endParaRPr lang="en-US" sz="1900" kern="1200" dirty="0">
            <a:latin typeface="Century" panose="02040604050505020304" pitchFamily="18" charset="0"/>
          </a:endParaRPr>
        </a:p>
      </dsp:txBody>
      <dsp:txXfrm>
        <a:off x="259079" y="3141094"/>
        <a:ext cx="4663440" cy="423949"/>
      </dsp:txXfrm>
    </dsp:sp>
    <dsp:sp modelId="{724ACD5C-C755-4372-9C9C-AD4B1547DE89}">
      <dsp:nvSpPr>
        <dsp:cNvPr id="0" name=""/>
        <dsp:cNvSpPr/>
      </dsp:nvSpPr>
      <dsp:spPr>
        <a:xfrm>
          <a:off x="237746" y="3565043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00C57-C116-46AB-A46E-31BB9658FCFE}">
      <dsp:nvSpPr>
        <dsp:cNvPr id="0" name=""/>
        <dsp:cNvSpPr/>
      </dsp:nvSpPr>
      <dsp:spPr>
        <a:xfrm>
          <a:off x="895809" y="3565043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C20AF-395B-4DD8-8654-F853A88BDE39}">
      <dsp:nvSpPr>
        <dsp:cNvPr id="0" name=""/>
        <dsp:cNvSpPr/>
      </dsp:nvSpPr>
      <dsp:spPr>
        <a:xfrm>
          <a:off x="1553872" y="3565043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95B1D-8804-46A8-A109-6BCD85E4D1DB}">
      <dsp:nvSpPr>
        <dsp:cNvPr id="0" name=""/>
        <dsp:cNvSpPr/>
      </dsp:nvSpPr>
      <dsp:spPr>
        <a:xfrm>
          <a:off x="2211935" y="3565043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CE247-950B-46DE-8C40-81A3CC06D51C}">
      <dsp:nvSpPr>
        <dsp:cNvPr id="0" name=""/>
        <dsp:cNvSpPr/>
      </dsp:nvSpPr>
      <dsp:spPr>
        <a:xfrm>
          <a:off x="2891332" y="3565043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73AA1-A7BC-49FF-92A3-E95716C28714}">
      <dsp:nvSpPr>
        <dsp:cNvPr id="0" name=""/>
        <dsp:cNvSpPr/>
      </dsp:nvSpPr>
      <dsp:spPr>
        <a:xfrm>
          <a:off x="3549396" y="3565043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39D76-6DA2-4F34-A4E1-88460D94C2E8}">
      <dsp:nvSpPr>
        <dsp:cNvPr id="0" name=""/>
        <dsp:cNvSpPr/>
      </dsp:nvSpPr>
      <dsp:spPr>
        <a:xfrm>
          <a:off x="4207459" y="3565043"/>
          <a:ext cx="621792" cy="103632"/>
        </a:xfrm>
        <a:prstGeom prst="parallelogram">
          <a:avLst>
            <a:gd name="adj" fmla="val 140840"/>
          </a:avLst>
        </a:prstGeom>
        <a:solidFill>
          <a:srgbClr val="3FA6B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02062-A088-434B-A06C-E1E115104F2A}">
      <dsp:nvSpPr>
        <dsp:cNvPr id="0" name=""/>
        <dsp:cNvSpPr/>
      </dsp:nvSpPr>
      <dsp:spPr>
        <a:xfrm>
          <a:off x="259079" y="989966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dirty="0" smtClean="0">
              <a:latin typeface="Century" panose="02040604050505020304" pitchFamily="18" charset="0"/>
            </a:rPr>
            <a:t>Kriza</a:t>
          </a:r>
          <a:endParaRPr lang="en-US" sz="1900" kern="1200" dirty="0">
            <a:latin typeface="Century" panose="02040604050505020304" pitchFamily="18" charset="0"/>
          </a:endParaRPr>
        </a:p>
      </dsp:txBody>
      <dsp:txXfrm>
        <a:off x="259079" y="989966"/>
        <a:ext cx="4663440" cy="423949"/>
      </dsp:txXfrm>
    </dsp:sp>
    <dsp:sp modelId="{D4145A43-50BF-4DD8-948C-590AC75DE908}">
      <dsp:nvSpPr>
        <dsp:cNvPr id="0" name=""/>
        <dsp:cNvSpPr/>
      </dsp:nvSpPr>
      <dsp:spPr>
        <a:xfrm>
          <a:off x="372513" y="1413915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C2EB7-C0BD-4966-A801-7831F77EDECE}">
      <dsp:nvSpPr>
        <dsp:cNvPr id="0" name=""/>
        <dsp:cNvSpPr/>
      </dsp:nvSpPr>
      <dsp:spPr>
        <a:xfrm>
          <a:off x="1030576" y="1413915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D0E97-5949-44DC-9C27-F2CEABFBDF03}">
      <dsp:nvSpPr>
        <dsp:cNvPr id="0" name=""/>
        <dsp:cNvSpPr/>
      </dsp:nvSpPr>
      <dsp:spPr>
        <a:xfrm>
          <a:off x="1688639" y="1413915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FF249-D45B-4EAF-93F6-DEBCAEDED29B}">
      <dsp:nvSpPr>
        <dsp:cNvPr id="0" name=""/>
        <dsp:cNvSpPr/>
      </dsp:nvSpPr>
      <dsp:spPr>
        <a:xfrm>
          <a:off x="2346703" y="1413915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BF5EB-6F63-4E44-967B-1DD2CE229057}">
      <dsp:nvSpPr>
        <dsp:cNvPr id="0" name=""/>
        <dsp:cNvSpPr/>
      </dsp:nvSpPr>
      <dsp:spPr>
        <a:xfrm>
          <a:off x="3004766" y="1413915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39D30-F6E7-4AC9-B11C-4DBE839A70A2}">
      <dsp:nvSpPr>
        <dsp:cNvPr id="0" name=""/>
        <dsp:cNvSpPr/>
      </dsp:nvSpPr>
      <dsp:spPr>
        <a:xfrm>
          <a:off x="3613403" y="1413915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46AD8-87C1-4E06-8D35-E46B9663A64E}">
      <dsp:nvSpPr>
        <dsp:cNvPr id="0" name=""/>
        <dsp:cNvSpPr/>
      </dsp:nvSpPr>
      <dsp:spPr>
        <a:xfrm>
          <a:off x="4271466" y="1413915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4449A-5CC4-49CD-9FDB-9D2D7DB500B3}">
      <dsp:nvSpPr>
        <dsp:cNvPr id="0" name=""/>
        <dsp:cNvSpPr/>
      </dsp:nvSpPr>
      <dsp:spPr>
        <a:xfrm>
          <a:off x="259079" y="1604574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smtClean="0">
              <a:latin typeface="Century" panose="02040604050505020304" pitchFamily="18" charset="0"/>
            </a:rPr>
            <a:t>Korupcija</a:t>
          </a:r>
          <a:endParaRPr lang="en-US" sz="1900" kern="1200">
            <a:latin typeface="Century" panose="02040604050505020304" pitchFamily="18" charset="0"/>
          </a:endParaRPr>
        </a:p>
      </dsp:txBody>
      <dsp:txXfrm>
        <a:off x="259079" y="1604574"/>
        <a:ext cx="4663440" cy="423949"/>
      </dsp:txXfrm>
    </dsp:sp>
    <dsp:sp modelId="{E8DA6D47-03FC-4FB0-BAE3-C240ADD5407E}">
      <dsp:nvSpPr>
        <dsp:cNvPr id="0" name=""/>
        <dsp:cNvSpPr/>
      </dsp:nvSpPr>
      <dsp:spPr>
        <a:xfrm>
          <a:off x="323087" y="2028523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4F45D-EA17-4CB7-B008-8762F30DE71F}">
      <dsp:nvSpPr>
        <dsp:cNvPr id="0" name=""/>
        <dsp:cNvSpPr/>
      </dsp:nvSpPr>
      <dsp:spPr>
        <a:xfrm>
          <a:off x="981150" y="2028523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656BA-B760-4BF2-ABF5-53927A3AE553}">
      <dsp:nvSpPr>
        <dsp:cNvPr id="0" name=""/>
        <dsp:cNvSpPr/>
      </dsp:nvSpPr>
      <dsp:spPr>
        <a:xfrm>
          <a:off x="1639213" y="2028523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BE5A2-8BE7-4057-A271-2918DAF0C76E}">
      <dsp:nvSpPr>
        <dsp:cNvPr id="0" name=""/>
        <dsp:cNvSpPr/>
      </dsp:nvSpPr>
      <dsp:spPr>
        <a:xfrm>
          <a:off x="2297276" y="2028523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0059C-DF92-4A96-BDB7-7B67A7D3240A}">
      <dsp:nvSpPr>
        <dsp:cNvPr id="0" name=""/>
        <dsp:cNvSpPr/>
      </dsp:nvSpPr>
      <dsp:spPr>
        <a:xfrm>
          <a:off x="2891332" y="2028523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AE387-93A9-496E-B2A5-33EBE8F50C31}">
      <dsp:nvSpPr>
        <dsp:cNvPr id="0" name=""/>
        <dsp:cNvSpPr/>
      </dsp:nvSpPr>
      <dsp:spPr>
        <a:xfrm>
          <a:off x="3549396" y="2028523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33C8A-9FA7-4CFD-B450-B48F946AB971}">
      <dsp:nvSpPr>
        <dsp:cNvPr id="0" name=""/>
        <dsp:cNvSpPr/>
      </dsp:nvSpPr>
      <dsp:spPr>
        <a:xfrm>
          <a:off x="4207459" y="2028523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6E9BD-0B9B-4A08-A699-39E12ADEE0C1}">
      <dsp:nvSpPr>
        <dsp:cNvPr id="0" name=""/>
        <dsp:cNvSpPr/>
      </dsp:nvSpPr>
      <dsp:spPr>
        <a:xfrm>
          <a:off x="259079" y="2219182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smtClean="0">
              <a:latin typeface="Century" panose="02040604050505020304" pitchFamily="18" charset="0"/>
            </a:rPr>
            <a:t>Izbjeglice</a:t>
          </a:r>
          <a:endParaRPr lang="en-US" sz="1900" kern="1200">
            <a:latin typeface="Century" panose="02040604050505020304" pitchFamily="18" charset="0"/>
          </a:endParaRPr>
        </a:p>
      </dsp:txBody>
      <dsp:txXfrm>
        <a:off x="259079" y="2219182"/>
        <a:ext cx="4663440" cy="423949"/>
      </dsp:txXfrm>
    </dsp:sp>
    <dsp:sp modelId="{8E169484-BBFB-4632-B194-A10D93671FF2}">
      <dsp:nvSpPr>
        <dsp:cNvPr id="0" name=""/>
        <dsp:cNvSpPr/>
      </dsp:nvSpPr>
      <dsp:spPr>
        <a:xfrm>
          <a:off x="259079" y="2643131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920BF-E787-4E03-A444-82ED336D2F44}">
      <dsp:nvSpPr>
        <dsp:cNvPr id="0" name=""/>
        <dsp:cNvSpPr/>
      </dsp:nvSpPr>
      <dsp:spPr>
        <a:xfrm>
          <a:off x="917143" y="2643131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4907F-E398-481D-B908-89E714B1EE39}">
      <dsp:nvSpPr>
        <dsp:cNvPr id="0" name=""/>
        <dsp:cNvSpPr/>
      </dsp:nvSpPr>
      <dsp:spPr>
        <a:xfrm>
          <a:off x="1575206" y="2643131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74998-BCE4-4732-82EB-B5D7661D8AFE}">
      <dsp:nvSpPr>
        <dsp:cNvPr id="0" name=""/>
        <dsp:cNvSpPr/>
      </dsp:nvSpPr>
      <dsp:spPr>
        <a:xfrm>
          <a:off x="2233269" y="2643131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8119E-C3BD-4376-981A-E1B4508BAF08}">
      <dsp:nvSpPr>
        <dsp:cNvPr id="0" name=""/>
        <dsp:cNvSpPr/>
      </dsp:nvSpPr>
      <dsp:spPr>
        <a:xfrm>
          <a:off x="2891332" y="2643131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30DB7-EE2A-455B-AF9D-E035DF261C6A}">
      <dsp:nvSpPr>
        <dsp:cNvPr id="0" name=""/>
        <dsp:cNvSpPr/>
      </dsp:nvSpPr>
      <dsp:spPr>
        <a:xfrm>
          <a:off x="3549396" y="2643131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4F63A-834B-4197-878D-25B67663E8DB}">
      <dsp:nvSpPr>
        <dsp:cNvPr id="0" name=""/>
        <dsp:cNvSpPr/>
      </dsp:nvSpPr>
      <dsp:spPr>
        <a:xfrm>
          <a:off x="4207459" y="2643131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89EB6-E418-4F1C-9603-533E86A8EEE6}">
      <dsp:nvSpPr>
        <dsp:cNvPr id="0" name=""/>
        <dsp:cNvSpPr/>
      </dsp:nvSpPr>
      <dsp:spPr>
        <a:xfrm>
          <a:off x="259079" y="2833790"/>
          <a:ext cx="4663440" cy="42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900" kern="1200" dirty="0" smtClean="0">
              <a:latin typeface="Century" panose="02040604050505020304" pitchFamily="18" charset="0"/>
            </a:rPr>
            <a:t>Raspad Evropske unije.</a:t>
          </a:r>
          <a:endParaRPr lang="en-US" sz="1900" kern="1200" dirty="0">
            <a:latin typeface="Century" panose="02040604050505020304" pitchFamily="18" charset="0"/>
          </a:endParaRPr>
        </a:p>
      </dsp:txBody>
      <dsp:txXfrm>
        <a:off x="259079" y="2833790"/>
        <a:ext cx="4663440" cy="423949"/>
      </dsp:txXfrm>
    </dsp:sp>
    <dsp:sp modelId="{1F40F945-8FCD-4E78-BCBF-F86BF425C922}">
      <dsp:nvSpPr>
        <dsp:cNvPr id="0" name=""/>
        <dsp:cNvSpPr/>
      </dsp:nvSpPr>
      <dsp:spPr>
        <a:xfrm>
          <a:off x="259079" y="3257739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50F6F-4414-4F41-A8BD-60ACA1B90F6D}">
      <dsp:nvSpPr>
        <dsp:cNvPr id="0" name=""/>
        <dsp:cNvSpPr/>
      </dsp:nvSpPr>
      <dsp:spPr>
        <a:xfrm>
          <a:off x="917143" y="3257739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D5879-0EAC-411E-A1A5-19030223873B}">
      <dsp:nvSpPr>
        <dsp:cNvPr id="0" name=""/>
        <dsp:cNvSpPr/>
      </dsp:nvSpPr>
      <dsp:spPr>
        <a:xfrm>
          <a:off x="1575206" y="3257739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FB041-4653-4DCA-851D-E4B47E9A505A}">
      <dsp:nvSpPr>
        <dsp:cNvPr id="0" name=""/>
        <dsp:cNvSpPr/>
      </dsp:nvSpPr>
      <dsp:spPr>
        <a:xfrm>
          <a:off x="2233269" y="3257739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DA702-C523-4315-9F25-FBDBA0CD1B6C}">
      <dsp:nvSpPr>
        <dsp:cNvPr id="0" name=""/>
        <dsp:cNvSpPr/>
      </dsp:nvSpPr>
      <dsp:spPr>
        <a:xfrm>
          <a:off x="2891332" y="3257739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8CB06-82F7-440D-A7EE-DCAFB8993079}">
      <dsp:nvSpPr>
        <dsp:cNvPr id="0" name=""/>
        <dsp:cNvSpPr/>
      </dsp:nvSpPr>
      <dsp:spPr>
        <a:xfrm>
          <a:off x="3549396" y="3257739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C6D56-3F5B-46ED-8100-B24EC60399C4}">
      <dsp:nvSpPr>
        <dsp:cNvPr id="0" name=""/>
        <dsp:cNvSpPr/>
      </dsp:nvSpPr>
      <dsp:spPr>
        <a:xfrm>
          <a:off x="4207459" y="3257739"/>
          <a:ext cx="621792" cy="103632"/>
        </a:xfrm>
        <a:prstGeom prst="parallelogram">
          <a:avLst>
            <a:gd name="adj" fmla="val 14084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0.23424</cdr:x>
      <cdr:y>0.0322</cdr:y>
    </cdr:from>
    <cdr:to>
      <cdr:x>1</cdr:x>
      <cdr:y>0.40934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166257" y="135316"/>
          <a:ext cx="7081935" cy="15846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E6E2A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>
            <a:solidFill>
              <a:prstClr val="white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0.84283</cdr:x>
      <cdr:y>0.51679</cdr:y>
    </cdr:from>
    <cdr:to>
      <cdr:x>0.9728</cdr:x>
      <cdr:y>0.92568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367222" y="804817"/>
          <a:ext cx="673443" cy="636778"/>
        </a:xfrm>
        <a:prstGeom xmlns:a="http://schemas.openxmlformats.org/drawingml/2006/main" prst="ellipse">
          <a:avLst/>
        </a:prstGeom>
        <a:solidFill xmlns:a="http://schemas.openxmlformats.org/drawingml/2006/main">
          <a:srgbClr val="E6E2AF">
            <a:alpha val="32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0.88014</cdr:x>
      <cdr:y>0.0244</cdr:y>
    </cdr:from>
    <cdr:to>
      <cdr:x>1</cdr:x>
      <cdr:y>0.26819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008311" y="63735"/>
          <a:ext cx="1090595" cy="636776"/>
        </a:xfrm>
        <a:prstGeom xmlns:a="http://schemas.openxmlformats.org/drawingml/2006/main" prst="ellipse">
          <a:avLst/>
        </a:prstGeom>
        <a:solidFill xmlns:a="http://schemas.openxmlformats.org/drawingml/2006/main">
          <a:srgbClr val="E6E2AF">
            <a:alpha val="32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0.86779</cdr:x>
      <cdr:y>0.29523</cdr:y>
    </cdr:from>
    <cdr:to>
      <cdr:x>1</cdr:x>
      <cdr:y>0.44723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496549" y="1236893"/>
          <a:ext cx="685051" cy="636778"/>
        </a:xfrm>
        <a:prstGeom xmlns:a="http://schemas.openxmlformats.org/drawingml/2006/main" prst="ellipse">
          <a:avLst/>
        </a:prstGeom>
        <a:solidFill xmlns:a="http://schemas.openxmlformats.org/drawingml/2006/main">
          <a:srgbClr val="E6E2AF">
            <a:alpha val="32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0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3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3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771" y="97973"/>
            <a:ext cx="977554" cy="4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8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8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1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4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91FAF-580C-4FB6-9F35-08408C7E0FD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68495-05EF-472D-B96E-8560FC29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7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908" y="800206"/>
            <a:ext cx="10206182" cy="2387600"/>
          </a:xfrm>
        </p:spPr>
        <p:txBody>
          <a:bodyPr>
            <a:normAutofit/>
          </a:bodyPr>
          <a:lstStyle/>
          <a:p>
            <a:r>
              <a:rPr lang="x-none" sz="3600" u="sng" dirty="0">
                <a:latin typeface="Century" panose="02040604050505020304" pitchFamily="18" charset="0"/>
              </a:rPr>
              <a:t/>
            </a:r>
            <a:br>
              <a:rPr lang="x-none" sz="3600" u="sng" dirty="0">
                <a:latin typeface="Century" panose="02040604050505020304" pitchFamily="18" charset="0"/>
              </a:rPr>
            </a:br>
            <a:r>
              <a:rPr lang="x-none" sz="3600" u="sng" dirty="0">
                <a:latin typeface="Century" panose="02040604050505020304" pitchFamily="18" charset="0"/>
              </a:rPr>
              <a:t> Rezultati istraživanja javnog mnjenja</a:t>
            </a:r>
            <a:endParaRPr lang="en-US" sz="3600" u="sng" dirty="0">
              <a:latin typeface="Century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50" y="3187805"/>
            <a:ext cx="9992497" cy="1211199"/>
          </a:xfrm>
        </p:spPr>
        <p:txBody>
          <a:bodyPr>
            <a:noAutofit/>
          </a:bodyPr>
          <a:lstStyle/>
          <a:p>
            <a:r>
              <a:rPr lang="x-none" sz="1700" dirty="0">
                <a:solidFill>
                  <a:srgbClr val="046380"/>
                </a:solidFill>
                <a:latin typeface="Century" panose="02040604050505020304" pitchFamily="18" charset="0"/>
              </a:rPr>
              <a:t>Informisanje građana o evropskim integracijama i procesu </a:t>
            </a:r>
            <a:r>
              <a:rPr lang="x-none" sz="1700" dirty="0" smtClean="0">
                <a:solidFill>
                  <a:srgbClr val="046380"/>
                </a:solidFill>
                <a:latin typeface="Century" panose="02040604050505020304" pitchFamily="18" charset="0"/>
              </a:rPr>
              <a:t>pristupanja </a:t>
            </a:r>
            <a:r>
              <a:rPr lang="x-none" sz="1700" dirty="0">
                <a:solidFill>
                  <a:srgbClr val="046380"/>
                </a:solidFill>
                <a:latin typeface="Century" panose="02040604050505020304" pitchFamily="18" charset="0"/>
              </a:rPr>
              <a:t>Crne Gore članstvu u </a:t>
            </a:r>
            <a:r>
              <a:rPr lang="x-none" sz="1700" dirty="0" smtClean="0">
                <a:solidFill>
                  <a:srgbClr val="046380"/>
                </a:solidFill>
                <a:latin typeface="Century" panose="02040604050505020304" pitchFamily="18" charset="0"/>
              </a:rPr>
              <a:t>EU</a:t>
            </a:r>
            <a:endParaRPr lang="en-US" sz="1700" dirty="0">
              <a:solidFill>
                <a:srgbClr val="046380"/>
              </a:solidFill>
              <a:latin typeface="Century" panose="02040604050505020304" pitchFamily="18" charset="0"/>
            </a:endParaRPr>
          </a:p>
          <a:p>
            <a:pPr>
              <a:lnSpc>
                <a:spcPct val="100000"/>
              </a:lnSpc>
            </a:pPr>
            <a:r>
              <a:rPr lang="hr-HR" sz="1700" dirty="0" smtClean="0">
                <a:latin typeface="Century" panose="02040604050505020304" pitchFamily="18" charset="0"/>
              </a:rPr>
              <a:t/>
            </a:r>
            <a:br>
              <a:rPr lang="hr-HR" sz="1700" dirty="0" smtClean="0">
                <a:latin typeface="Century" panose="02040604050505020304" pitchFamily="18" charset="0"/>
              </a:rPr>
            </a:br>
            <a:endParaRPr lang="en-US" sz="1700" dirty="0">
              <a:latin typeface="Century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39" y="4837430"/>
            <a:ext cx="1760153" cy="830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808" y="4792117"/>
            <a:ext cx="1017038" cy="9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9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Podrška članstvu Crne Gore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676490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Kako biste ocijenili brzinu kojom se Crna Gora kreće ka članstvu u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61871" y="1676490"/>
            <a:ext cx="518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Koje godine će po Vašoj procjeni Crna Gora ući u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5350" y="3070802"/>
            <a:ext cx="4554645" cy="1140872"/>
          </a:xfrm>
          <a:prstGeom prst="rect">
            <a:avLst/>
          </a:prstGeom>
          <a:noFill/>
          <a:ln w="19050">
            <a:solidFill>
              <a:srgbClr val="E6E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9493448"/>
              </p:ext>
            </p:extLst>
          </p:nvPr>
        </p:nvGraphicFramePr>
        <p:xfrm>
          <a:off x="838200" y="2087233"/>
          <a:ext cx="5181600" cy="408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642233937"/>
              </p:ext>
            </p:extLst>
          </p:nvPr>
        </p:nvGraphicFramePr>
        <p:xfrm>
          <a:off x="7013415" y="2007592"/>
          <a:ext cx="4278517" cy="41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99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Podrška članstvu Crne Gore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683306"/>
            <a:ext cx="518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Kakav je Vaš stav o budućnosti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6250" y="1683307"/>
            <a:ext cx="518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 smtClean="0">
                <a:solidFill>
                  <a:srgbClr val="505046"/>
                </a:solidFill>
                <a:latin typeface="Century" panose="02040604050505020304" pitchFamily="18" charset="0"/>
              </a:rPr>
              <a:t>Da li će EURO opstati kao zajednička valuta? 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2463914"/>
              </p:ext>
            </p:extLst>
          </p:nvPr>
        </p:nvGraphicFramePr>
        <p:xfrm>
          <a:off x="838200" y="2007591"/>
          <a:ext cx="5181600" cy="41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560459789"/>
              </p:ext>
            </p:extLst>
          </p:nvPr>
        </p:nvGraphicFramePr>
        <p:xfrm>
          <a:off x="6456250" y="2007592"/>
          <a:ext cx="4824368" cy="416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71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Podrška članstvu Crne Gore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683306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Postoje i mišljenja da Crna Gora ne može da zadrži EURO kao valutu u procesu pristupanja EU. Šta Vi mislite o tome?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6250" y="1683307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Imajući sve u vidu, očekujete li da bi ulazak u Evropsku uniju Crnoj Gori više koristio ili škodio?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7599838"/>
              </p:ext>
            </p:extLst>
          </p:nvPr>
        </p:nvGraphicFramePr>
        <p:xfrm>
          <a:off x="838200" y="2092411"/>
          <a:ext cx="5181600" cy="4084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721888455"/>
              </p:ext>
            </p:extLst>
          </p:nvPr>
        </p:nvGraphicFramePr>
        <p:xfrm>
          <a:off x="6582033" y="2296297"/>
          <a:ext cx="49509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6539812" y="2435830"/>
            <a:ext cx="4993161" cy="842829"/>
          </a:xfrm>
          <a:prstGeom prst="rect">
            <a:avLst/>
          </a:prstGeom>
          <a:noFill/>
          <a:ln w="19050">
            <a:solidFill>
              <a:srgbClr val="E6E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9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Uticaj članstva na Crnu Goru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582248"/>
            <a:ext cx="518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 smtClean="0">
                <a:solidFill>
                  <a:srgbClr val="505046"/>
                </a:solidFill>
                <a:latin typeface="Century" panose="02040604050505020304" pitchFamily="18" charset="0"/>
              </a:rPr>
              <a:t>Ove grupe će biti </a:t>
            </a:r>
            <a:r>
              <a:rPr lang="x-none" sz="1400" b="1" dirty="0" smtClean="0">
                <a:solidFill>
                  <a:srgbClr val="8DD3C7"/>
                </a:solidFill>
                <a:latin typeface="Century" panose="02040604050505020304" pitchFamily="18" charset="0"/>
              </a:rPr>
              <a:t>na dobitku</a:t>
            </a:r>
            <a:r>
              <a:rPr lang="x-none" sz="1400" dirty="0" smtClean="0">
                <a:solidFill>
                  <a:srgbClr val="505046"/>
                </a:solidFill>
                <a:latin typeface="Century" panose="02040604050505020304" pitchFamily="18" charset="0"/>
              </a:rPr>
              <a:t>: 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876177"/>
              </p:ext>
            </p:extLst>
          </p:nvPr>
        </p:nvGraphicFramePr>
        <p:xfrm>
          <a:off x="838200" y="1884783"/>
          <a:ext cx="9500118" cy="429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5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7" y="463404"/>
            <a:ext cx="11058333" cy="1325563"/>
          </a:xfrm>
        </p:spPr>
        <p:txBody>
          <a:bodyPr>
            <a:normAutofit/>
          </a:bodyPr>
          <a:lstStyle/>
          <a:p>
            <a:r>
              <a:rPr lang="x-none" sz="2300" u="sng" dirty="0" smtClean="0">
                <a:latin typeface="Century" panose="02040604050505020304" pitchFamily="18" charset="0"/>
              </a:rPr>
              <a:t>Da li se podrška koju EU pruža Crnoj Gori može smatrati pozitivnim faktorom?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5195401"/>
              </p:ext>
            </p:extLst>
          </p:nvPr>
        </p:nvGraphicFramePr>
        <p:xfrm>
          <a:off x="838200" y="1825625"/>
          <a:ext cx="9248192" cy="420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10263673" y="2052734"/>
            <a:ext cx="1427583" cy="1455576"/>
          </a:xfrm>
          <a:prstGeom prst="ellipse">
            <a:avLst/>
          </a:prstGeom>
          <a:solidFill>
            <a:srgbClr val="E6E2A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328988" y="2416628"/>
            <a:ext cx="1427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b="1" dirty="0" smtClean="0">
                <a:solidFill>
                  <a:srgbClr val="0463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57,9%</a:t>
            </a:r>
            <a:endParaRPr lang="en-US" sz="3200" b="1" dirty="0">
              <a:solidFill>
                <a:srgbClr val="0463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Informisanje o Evropskoj uniji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396" y="1517848"/>
            <a:ext cx="518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Uopšteno govoreći, koliko ste Vi lično informisani o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44390241"/>
              </p:ext>
            </p:extLst>
          </p:nvPr>
        </p:nvGraphicFramePr>
        <p:xfrm>
          <a:off x="838198" y="1965584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48394" y="1442364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505046"/>
                </a:solidFill>
                <a:latin typeface="Century" panose="02040604050505020304" pitchFamily="18" charset="0"/>
              </a:rPr>
              <a:t>Uopšteno govoreći, koliko ste Vi lično informisani o procesu pristupanja Crne Gore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5707657"/>
              </p:ext>
            </p:extLst>
          </p:nvPr>
        </p:nvGraphicFramePr>
        <p:xfrm>
          <a:off x="6095998" y="1965584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34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551508"/>
            <a:ext cx="9006017" cy="1147185"/>
          </a:xfrm>
        </p:spPr>
        <p:txBody>
          <a:bodyPr>
            <a:noAutofit/>
          </a:bodyPr>
          <a:lstStyle/>
          <a:p>
            <a:r>
              <a:rPr lang="pl-PL" sz="2000" u="sng" dirty="0" smtClean="0">
                <a:latin typeface="Century" panose="02040604050505020304" pitchFamily="18" charset="0"/>
              </a:rPr>
              <a:t>O kojim oblastima u vezi sa evropskim integracijama biste željeli da se detaljnije i podrobnije informišete? </a:t>
            </a:r>
            <a:endParaRPr lang="en-US" sz="2400" u="sng" dirty="0">
              <a:latin typeface="Century" panose="020406040505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545175"/>
              </p:ext>
            </p:extLst>
          </p:nvPr>
        </p:nvGraphicFramePr>
        <p:xfrm>
          <a:off x="599301" y="1698693"/>
          <a:ext cx="4572000" cy="4942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023869"/>
              </p:ext>
            </p:extLst>
          </p:nvPr>
        </p:nvGraphicFramePr>
        <p:xfrm>
          <a:off x="5700583" y="1698693"/>
          <a:ext cx="5799438" cy="4942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03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Informisanje o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7" y="1582248"/>
            <a:ext cx="5573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505046"/>
                </a:solidFill>
                <a:latin typeface="Century" panose="02040604050505020304" pitchFamily="18" charset="0"/>
              </a:rPr>
              <a:t>Da li ste ikad pokušali da sami aktivno tražite informacije o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1743986"/>
              </p:ext>
            </p:extLst>
          </p:nvPr>
        </p:nvGraphicFramePr>
        <p:xfrm>
          <a:off x="838200" y="1885663"/>
          <a:ext cx="9098902" cy="1557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196" y="3543390"/>
            <a:ext cx="5573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505046"/>
                </a:solidFill>
                <a:latin typeface="Century" panose="02040604050505020304" pitchFamily="18" charset="0"/>
              </a:rPr>
              <a:t>Da li ste ikad pokušali da sami aktivno tražite informacije o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167379727"/>
              </p:ext>
            </p:extLst>
          </p:nvPr>
        </p:nvGraphicFramePr>
        <p:xfrm>
          <a:off x="838196" y="3787432"/>
          <a:ext cx="9098906" cy="2611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71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EU fondovi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534180"/>
            <a:ext cx="5573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505046"/>
                </a:solidFill>
                <a:latin typeface="Century" panose="02040604050505020304" pitchFamily="18" charset="0"/>
              </a:rPr>
              <a:t>Kada bi Vam bile potrebne informacije o EU fondovima, gdje biste ih potražili?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810134"/>
              </p:ext>
            </p:extLst>
          </p:nvPr>
        </p:nvGraphicFramePr>
        <p:xfrm>
          <a:off x="838200" y="1987419"/>
          <a:ext cx="5181600" cy="418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686030"/>
              </p:ext>
            </p:extLst>
          </p:nvPr>
        </p:nvGraphicFramePr>
        <p:xfrm>
          <a:off x="6411372" y="2188028"/>
          <a:ext cx="5273245" cy="398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617734" y="1534180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505046"/>
                </a:solidFill>
                <a:latin typeface="Century" panose="02040604050505020304" pitchFamily="18" charset="0"/>
              </a:rPr>
              <a:t>Da li smatrate da Crna Gora koristi sve raspoložive mogućnosti iz EU fondova?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08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EU fondovi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7" y="1582248"/>
            <a:ext cx="5573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505046"/>
                </a:solidFill>
                <a:latin typeface="Century" panose="02040604050505020304" pitchFamily="18" charset="0"/>
              </a:rPr>
              <a:t>Da li ste čuli za sljedeće koncepte?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9742" y="1580373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505046"/>
                </a:solidFill>
                <a:latin typeface="Century" panose="02040604050505020304" pitchFamily="18" charset="0"/>
              </a:rPr>
              <a:t>Da li smatrate da Crna Gora koristi sve raspoložive mogućnosti iz EU fondova?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987422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032848693"/>
              </p:ext>
            </p:extLst>
          </p:nvPr>
        </p:nvGraphicFramePr>
        <p:xfrm>
          <a:off x="5843136" y="2015440"/>
          <a:ext cx="5510662" cy="4161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3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title"/>
          </p:nvPr>
        </p:nvSpPr>
        <p:spPr>
          <a:xfrm>
            <a:off x="1075944" y="1001713"/>
            <a:ext cx="5181600" cy="823912"/>
          </a:xfrm>
        </p:spPr>
        <p:txBody>
          <a:bodyPr>
            <a:noAutofit/>
          </a:bodyPr>
          <a:lstStyle/>
          <a:p>
            <a:r>
              <a:rPr lang="x-none" sz="2400" u="sng" dirty="0">
                <a:latin typeface="Century" panose="02040604050505020304" pitchFamily="18" charset="0"/>
              </a:rPr>
              <a:t>Sadržaj</a:t>
            </a:r>
            <a:r>
              <a:rPr lang="x-none" sz="2400" b="0" u="sng" dirty="0" smtClean="0">
                <a:latin typeface="Century" panose="02040604050505020304" pitchFamily="18" charset="0"/>
              </a:rPr>
              <a:t> </a:t>
            </a:r>
            <a:endParaRPr lang="en-US" sz="2400" u="sng" dirty="0">
              <a:latin typeface="Century" panose="02040604050505020304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Century" panose="02040604050505020304" pitchFamily="18" charset="0"/>
              </a:rPr>
              <a:t>Metodologija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</a:p>
          <a:p>
            <a:pPr lvl="0"/>
            <a:r>
              <a:rPr lang="x-none" sz="2000" dirty="0">
                <a:latin typeface="Century" panose="02040604050505020304" pitchFamily="18" charset="0"/>
              </a:rPr>
              <a:t>Podrška članstvu Crne gore Evropskoj uniji,</a:t>
            </a:r>
            <a:endParaRPr lang="en-US" sz="2000" dirty="0">
              <a:latin typeface="Century" panose="02040604050505020304" pitchFamily="18" charset="0"/>
            </a:endParaRPr>
          </a:p>
          <a:p>
            <a:pPr lvl="0"/>
            <a:r>
              <a:rPr lang="x-none" sz="2000" dirty="0">
                <a:latin typeface="Century" panose="02040604050505020304" pitchFamily="18" charset="0"/>
              </a:rPr>
              <a:t>Osnovni stavovi o Evropskoj uniji,</a:t>
            </a:r>
            <a:endParaRPr lang="en-US" sz="2000" dirty="0">
              <a:latin typeface="Century" panose="02040604050505020304" pitchFamily="18" charset="0"/>
            </a:endParaRPr>
          </a:p>
          <a:p>
            <a:pPr lvl="0"/>
            <a:r>
              <a:rPr lang="x-none" sz="2000" dirty="0">
                <a:latin typeface="Century" panose="02040604050505020304" pitchFamily="18" charset="0"/>
              </a:rPr>
              <a:t>Percepcija uloge određenih institucija u procesu integracija,</a:t>
            </a:r>
            <a:endParaRPr lang="en-US" sz="2000" dirty="0">
              <a:latin typeface="Century" panose="02040604050505020304" pitchFamily="18" charset="0"/>
            </a:endParaRPr>
          </a:p>
          <a:p>
            <a:pPr lvl="0"/>
            <a:r>
              <a:rPr lang="x-none" sz="2000" dirty="0">
                <a:latin typeface="Century" panose="02040604050505020304" pitchFamily="18" charset="0"/>
              </a:rPr>
              <a:t>Kanali informisanja građana o procesu EU integracija,</a:t>
            </a:r>
            <a:endParaRPr lang="en-US" sz="2000" dirty="0">
              <a:latin typeface="Century" panose="02040604050505020304" pitchFamily="18" charset="0"/>
            </a:endParaRPr>
          </a:p>
          <a:p>
            <a:pPr lvl="0"/>
            <a:r>
              <a:rPr lang="x-none" sz="2000" dirty="0">
                <a:latin typeface="Century" panose="02040604050505020304" pitchFamily="18" charset="0"/>
              </a:rPr>
              <a:t>Znanje i informisanost o Evropskoj uniji.</a:t>
            </a:r>
            <a:endParaRPr lang="en-US" sz="2000" dirty="0">
              <a:latin typeface="Century" panose="02040604050505020304" pitchFamily="18" charset="0"/>
            </a:endParaRPr>
          </a:p>
          <a:p>
            <a:r>
              <a:rPr lang="en-US" sz="2000" dirty="0" err="1" smtClean="0">
                <a:latin typeface="Century" panose="02040604050505020304" pitchFamily="18" charset="0"/>
              </a:rPr>
              <a:t>Zaklju</a:t>
            </a:r>
            <a:r>
              <a:rPr lang="x-none" sz="2000" dirty="0" smtClean="0">
                <a:latin typeface="Century" panose="02040604050505020304" pitchFamily="18" charset="0"/>
              </a:rPr>
              <a:t>čak </a:t>
            </a:r>
            <a:endParaRPr lang="en-US" sz="2000" dirty="0">
              <a:latin typeface="Century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77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EU fondovi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7" y="1582248"/>
            <a:ext cx="9089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505046"/>
                </a:solidFill>
                <a:latin typeface="Century" panose="02040604050505020304" pitchFamily="18" charset="0"/>
              </a:rPr>
              <a:t>Da li smatrate da biste Vi lično mogli imati koristi od dostupnih EU fondova?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0026124"/>
              </p:ext>
            </p:extLst>
          </p:nvPr>
        </p:nvGraphicFramePr>
        <p:xfrm>
          <a:off x="838200" y="2101106"/>
          <a:ext cx="9182878" cy="379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12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x-none" sz="3200" u="sng" dirty="0" smtClean="0">
                <a:latin typeface="Century" panose="02040604050505020304" pitchFamily="18" charset="0"/>
              </a:rPr>
              <a:t>Zaključak</a:t>
            </a:r>
            <a:endParaRPr lang="en-US" sz="3200" u="sng" dirty="0">
              <a:latin typeface="Century" panose="020406040505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90261"/>
            <a:ext cx="10515600" cy="5029200"/>
          </a:xfrm>
        </p:spPr>
        <p:txBody>
          <a:bodyPr>
            <a:noAutofit/>
          </a:bodyPr>
          <a:lstStyle/>
          <a:p>
            <a:pPr lvl="0"/>
            <a:r>
              <a:rPr lang="x-none" sz="1700" dirty="0">
                <a:latin typeface="Century" panose="02040604050505020304" pitchFamily="18" charset="0"/>
              </a:rPr>
              <a:t>Građani Crne Gore ukupno gledano imaju pozitivan stav o Evropskoj uniji, čak 61% generalno ima pozitivan stav Uniji i taj broj nikada nije bio veći, niti u jednom od prethodnih talasa ovog istraživanja</a:t>
            </a:r>
            <a:r>
              <a:rPr lang="en-US" sz="1700" dirty="0" smtClean="0">
                <a:latin typeface="Century" panose="02040604050505020304" pitchFamily="18" charset="0"/>
              </a:rPr>
              <a:t>;</a:t>
            </a:r>
            <a:endParaRPr lang="en-US" sz="1700" dirty="0">
              <a:latin typeface="Century" panose="02040604050505020304" pitchFamily="18" charset="0"/>
            </a:endParaRPr>
          </a:p>
          <a:p>
            <a:pPr lvl="0"/>
            <a:r>
              <a:rPr lang="x-none" sz="1700" dirty="0" smtClean="0">
                <a:latin typeface="Century" panose="02040604050505020304" pitchFamily="18" charset="0"/>
              </a:rPr>
              <a:t>Stabilna većina građana Crne Gore podržava proces pridruženja Evropskoj uniji i želi da vidi Crnu Goru u toj zajednici. Ovogodišnje istraživanje je prvo od tri realizovana u kojem je broj onih koji apsolutno ili uglavnom podržavaju članstvo Crne Gore u EU preko 60%, i iznosi 62.4%;</a:t>
            </a:r>
            <a:endParaRPr lang="en-US" sz="1700" dirty="0" smtClean="0">
              <a:latin typeface="Century" panose="02040604050505020304" pitchFamily="18" charset="0"/>
            </a:endParaRPr>
          </a:p>
          <a:p>
            <a:pPr lvl="0"/>
            <a:r>
              <a:rPr lang="x-none" sz="1700" dirty="0" smtClean="0">
                <a:latin typeface="Century" panose="02040604050505020304" pitchFamily="18" charset="0"/>
              </a:rPr>
              <a:t>Sudeći prema dobijenim podacima, referendum o ulasku Crne Gore u Evropsku uniju će biti “rezultatski” prilično nezanimljiv</a:t>
            </a:r>
            <a:r>
              <a:rPr lang="en-US" sz="1700" dirty="0" smtClean="0">
                <a:latin typeface="Century" panose="02040604050505020304" pitchFamily="18" charset="0"/>
              </a:rPr>
              <a:t>,</a:t>
            </a:r>
            <a:r>
              <a:rPr lang="x-none" sz="1700" dirty="0" smtClean="0">
                <a:latin typeface="Century" panose="02040604050505020304" pitchFamily="18" charset="0"/>
              </a:rPr>
              <a:t> 75% onih koji podržavaju članstvo i glasali bi opciju “Za”;</a:t>
            </a:r>
            <a:endParaRPr lang="en-US" sz="1700" dirty="0" smtClean="0">
              <a:latin typeface="Century" panose="02040604050505020304" pitchFamily="18" charset="0"/>
            </a:endParaRPr>
          </a:p>
          <a:p>
            <a:pPr lvl="0"/>
            <a:r>
              <a:rPr lang="x-none" sz="1700" dirty="0" smtClean="0">
                <a:latin typeface="Century" panose="02040604050505020304" pitchFamily="18" charset="0"/>
              </a:rPr>
              <a:t>U </a:t>
            </a:r>
            <a:r>
              <a:rPr lang="x-none" sz="1700" dirty="0">
                <a:latin typeface="Century" panose="02040604050505020304" pitchFamily="18" charset="0"/>
              </a:rPr>
              <a:t>svakoj oblasti društvenog života, građani smatraju da će članstvo u Evropskoj uniji </a:t>
            </a:r>
            <a:r>
              <a:rPr lang="sr-Latn-ME" sz="1700" dirty="0" smtClean="0">
                <a:latin typeface="Century" panose="02040604050505020304" pitchFamily="18" charset="0"/>
              </a:rPr>
              <a:t>imati </a:t>
            </a:r>
            <a:r>
              <a:rPr lang="x-none" sz="1700" dirty="0" smtClean="0">
                <a:latin typeface="Century" panose="02040604050505020304" pitchFamily="18" charset="0"/>
              </a:rPr>
              <a:t>pozitiv</a:t>
            </a:r>
            <a:r>
              <a:rPr lang="sr-Latn-ME" sz="1700" dirty="0" smtClean="0">
                <a:latin typeface="Century" panose="02040604050505020304" pitchFamily="18" charset="0"/>
              </a:rPr>
              <a:t>a</a:t>
            </a:r>
            <a:r>
              <a:rPr lang="x-none" sz="1700" dirty="0" smtClean="0">
                <a:latin typeface="Century" panose="02040604050505020304" pitchFamily="18" charset="0"/>
              </a:rPr>
              <a:t>n utica</a:t>
            </a:r>
            <a:r>
              <a:rPr lang="sr-Latn-ME" sz="1700" dirty="0" smtClean="0">
                <a:latin typeface="Century" panose="02040604050505020304" pitchFamily="18" charset="0"/>
              </a:rPr>
              <a:t>j;</a:t>
            </a:r>
            <a:endParaRPr lang="en-US" sz="1700" dirty="0">
              <a:latin typeface="Century" panose="02040604050505020304" pitchFamily="18" charset="0"/>
            </a:endParaRPr>
          </a:p>
          <a:p>
            <a:pPr lvl="0"/>
            <a:r>
              <a:rPr lang="x-none" sz="1700" dirty="0" smtClean="0">
                <a:latin typeface="Century" panose="02040604050505020304" pitchFamily="18" charset="0"/>
              </a:rPr>
              <a:t>Podaci </a:t>
            </a:r>
            <a:r>
              <a:rPr lang="x-none" sz="1700" dirty="0">
                <a:latin typeface="Century" panose="02040604050505020304" pitchFamily="18" charset="0"/>
              </a:rPr>
              <a:t>ukazuju na to da raste percepcija prema bezbjednosnom potencijlu Unije, to jest ulozi Evropske unije kao garantu stabilnosti i mira na Balkanu;</a:t>
            </a:r>
            <a:endParaRPr lang="en-US" sz="1700" dirty="0">
              <a:latin typeface="Century" panose="02040604050505020304" pitchFamily="18" charset="0"/>
            </a:endParaRPr>
          </a:p>
          <a:p>
            <a:pPr lvl="0"/>
            <a:r>
              <a:rPr lang="x-none" sz="1700" dirty="0" smtClean="0">
                <a:latin typeface="Century" panose="02040604050505020304" pitchFamily="18" charset="0"/>
              </a:rPr>
              <a:t>Građani</a:t>
            </a:r>
            <a:r>
              <a:rPr lang="x-none" sz="1700" dirty="0">
                <a:latin typeface="Century" panose="02040604050505020304" pitchFamily="18" charset="0"/>
              </a:rPr>
              <a:t>, informacije o procesu pristupanja EU sve manje ocjenjuju nepotpunim i djelimičnim, a Vlada i dalje, u percepciji građana, se smatra najodgornijom za informisanje građana o ovim pitanjima;</a:t>
            </a:r>
            <a:endParaRPr lang="en-US" sz="1700" dirty="0">
              <a:latin typeface="Century" panose="02040604050505020304" pitchFamily="18" charset="0"/>
            </a:endParaRPr>
          </a:p>
          <a:p>
            <a:pPr lvl="0"/>
            <a:r>
              <a:rPr lang="x-none" sz="1700" dirty="0" smtClean="0">
                <a:latin typeface="Century" panose="02040604050505020304" pitchFamily="18" charset="0"/>
              </a:rPr>
              <a:t>Kao </a:t>
            </a:r>
            <a:r>
              <a:rPr lang="x-none" sz="1700" dirty="0">
                <a:latin typeface="Century" panose="02040604050505020304" pitchFamily="18" charset="0"/>
              </a:rPr>
              <a:t>najzahtijevnija poglavlja u narednom periodu, građani navode poglavlja 23 i 24. Takođe, smatraju da će posebno izazovno biti suočiti se sa oblastima poljoprivrede, zaštite životne sredine, i nezaposlenost</a:t>
            </a:r>
            <a:r>
              <a:rPr lang="x-none" sz="1700" dirty="0" smtClean="0">
                <a:latin typeface="Century" panose="02040604050505020304" pitchFamily="18" charset="0"/>
              </a:rPr>
              <a:t>.</a:t>
            </a:r>
            <a:endParaRPr lang="en-US" sz="1700" dirty="0">
              <a:latin typeface="Century" panose="020406040505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title"/>
          </p:nvPr>
        </p:nvSpPr>
        <p:spPr>
          <a:xfrm>
            <a:off x="1075944" y="1001713"/>
            <a:ext cx="5181600" cy="823912"/>
          </a:xfrm>
        </p:spPr>
        <p:txBody>
          <a:bodyPr>
            <a:noAutofit/>
          </a:bodyPr>
          <a:lstStyle/>
          <a:p>
            <a:r>
              <a:rPr lang="x-none" sz="2400" u="sng" dirty="0">
                <a:latin typeface="Century" panose="02040604050505020304" pitchFamily="18" charset="0"/>
              </a:rPr>
              <a:t>Metodologija</a:t>
            </a:r>
            <a:r>
              <a:rPr lang="x-none" sz="2400" b="0" u="sng" dirty="0" smtClean="0">
                <a:latin typeface="Century" panose="02040604050505020304" pitchFamily="18" charset="0"/>
              </a:rPr>
              <a:t> </a:t>
            </a:r>
            <a:endParaRPr lang="en-US" sz="2400" u="sng" dirty="0">
              <a:latin typeface="Century" panose="020406040505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x-none" sz="2000" dirty="0" smtClean="0">
                <a:latin typeface="Century" panose="02040604050505020304" pitchFamily="18" charset="0"/>
              </a:rPr>
              <a:t>Kvantitativno istraživanje </a:t>
            </a:r>
          </a:p>
          <a:p>
            <a:r>
              <a:rPr lang="x-none" sz="2000" dirty="0" smtClean="0">
                <a:latin typeface="Century" panose="02040604050505020304" pitchFamily="18" charset="0"/>
              </a:rPr>
              <a:t>Reprezentativan uzorak, </a:t>
            </a:r>
          </a:p>
          <a:p>
            <a:r>
              <a:rPr lang="x-none" sz="2000" i="1" dirty="0" smtClean="0">
                <a:latin typeface="Century" panose="02040604050505020304" pitchFamily="18" charset="0"/>
              </a:rPr>
              <a:t>Multistage random sample</a:t>
            </a:r>
            <a:r>
              <a:rPr lang="x-none" sz="2000" dirty="0" smtClean="0">
                <a:latin typeface="Century" panose="02040604050505020304" pitchFamily="18" charset="0"/>
              </a:rPr>
              <a:t>: 1008 ispitanika </a:t>
            </a:r>
          </a:p>
          <a:p>
            <a:r>
              <a:rPr lang="x-none" sz="2000" dirty="0" smtClean="0">
                <a:latin typeface="Century" panose="02040604050505020304" pitchFamily="18" charset="0"/>
              </a:rPr>
              <a:t>Greška mjerenja: +/-3,1% </a:t>
            </a:r>
            <a:endParaRPr lang="x-none" sz="2000" dirty="0">
              <a:latin typeface="Century" panose="02040604050505020304" pitchFamily="18" charset="0"/>
            </a:endParaRPr>
          </a:p>
          <a:p>
            <a:r>
              <a:rPr lang="x-none" sz="2000" dirty="0" smtClean="0">
                <a:latin typeface="Century" panose="02040604050505020304" pitchFamily="18" charset="0"/>
              </a:rPr>
              <a:t>Interval povjerenja 95%</a:t>
            </a:r>
          </a:p>
          <a:p>
            <a:r>
              <a:rPr lang="x-none" sz="2000" dirty="0" smtClean="0">
                <a:latin typeface="Century" panose="02040604050505020304" pitchFamily="18" charset="0"/>
              </a:rPr>
              <a:t>PAPI </a:t>
            </a:r>
          </a:p>
          <a:p>
            <a:r>
              <a:rPr lang="x-none" sz="2000" dirty="0" smtClean="0">
                <a:latin typeface="Century" panose="02040604050505020304" pitchFamily="18" charset="0"/>
              </a:rPr>
              <a:t>Face-to-face metod</a:t>
            </a:r>
          </a:p>
          <a:p>
            <a:r>
              <a:rPr lang="x-none" sz="2000" dirty="0" smtClean="0">
                <a:latin typeface="Century" panose="02040604050505020304" pitchFamily="18" charset="0"/>
              </a:rPr>
              <a:t>Kontrola </a:t>
            </a:r>
          </a:p>
          <a:p>
            <a:r>
              <a:rPr lang="x-none" sz="2000" dirty="0" smtClean="0">
                <a:latin typeface="Century" panose="02040604050505020304" pitchFamily="18" charset="0"/>
              </a:rPr>
              <a:t>Trajanje terena: 18. novembar – 3. decembar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1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title"/>
          </p:nvPr>
        </p:nvSpPr>
        <p:spPr>
          <a:xfrm>
            <a:off x="1075944" y="1001713"/>
            <a:ext cx="5181600" cy="823912"/>
          </a:xfrm>
        </p:spPr>
        <p:txBody>
          <a:bodyPr>
            <a:noAutofit/>
          </a:bodyPr>
          <a:lstStyle/>
          <a:p>
            <a:r>
              <a:rPr lang="x-none" sz="2400" b="0" u="sng" dirty="0" smtClean="0">
                <a:latin typeface="Century" panose="02040604050505020304" pitchFamily="18" charset="0"/>
              </a:rPr>
              <a:t>Prve asocijacija na EU: </a:t>
            </a:r>
            <a:endParaRPr lang="en-US" sz="2400" u="sng" dirty="0">
              <a:latin typeface="Century" panose="020406040505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896457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612040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944" y="1569593"/>
            <a:ext cx="4739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</a:rPr>
              <a:t>Broj pozitivnih asocijacija je značajno veći i mogu se klasifikovati u sljedeće kategorije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entury" panose="020406040505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1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title"/>
          </p:nvPr>
        </p:nvSpPr>
        <p:spPr>
          <a:xfrm>
            <a:off x="838200" y="871270"/>
            <a:ext cx="5017655" cy="823912"/>
          </a:xfrm>
        </p:spPr>
        <p:txBody>
          <a:bodyPr>
            <a:noAutofit/>
          </a:bodyPr>
          <a:lstStyle/>
          <a:p>
            <a:r>
              <a:rPr lang="x-none" sz="2000" u="sng" dirty="0" smtClean="0">
                <a:solidFill>
                  <a:srgbClr val="000000"/>
                </a:solidFill>
                <a:latin typeface="Century" panose="02040604050505020304" pitchFamily="18" charset="0"/>
              </a:rPr>
              <a:t>Stav o Evropskoj uniji: </a:t>
            </a:r>
            <a:endParaRPr lang="en-US" sz="2000" u="sng" dirty="0">
              <a:latin typeface="Century" panose="02040604050505020304" pitchFamily="18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5855855" y="1001713"/>
            <a:ext cx="5839968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x-none" sz="2000" u="sng" dirty="0" smtClean="0">
                <a:latin typeface="Century" panose="02040604050505020304" pitchFamily="18" charset="0"/>
              </a:rPr>
              <a:t>Očekivanja kada je ekonomska situacija u EU u narednom periodu u pitanju: </a:t>
            </a:r>
            <a:endParaRPr lang="en-US" sz="2000" u="sng" dirty="0">
              <a:latin typeface="Century" panose="020406040505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238061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031211"/>
              </p:ext>
            </p:extLst>
          </p:nvPr>
        </p:nvGraphicFramePr>
        <p:xfrm>
          <a:off x="6293549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6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Podrška članstvu Crne Gore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564013"/>
            <a:ext cx="5100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chemeClr val="tx2"/>
                </a:solidFill>
                <a:latin typeface="Century" panose="02040604050505020304" pitchFamily="18" charset="0"/>
              </a:rPr>
              <a:t>Da li smatrate da će Crna Gora postati članica EU, bez obzira na to da li Vi lično podržavate pristupanje ili ne?</a:t>
            </a:r>
            <a:endParaRPr lang="en-US" sz="1400" dirty="0">
              <a:solidFill>
                <a:schemeClr val="tx2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4985427"/>
              </p:ext>
            </p:extLst>
          </p:nvPr>
        </p:nvGraphicFramePr>
        <p:xfrm>
          <a:off x="838200" y="2013921"/>
          <a:ext cx="5181600" cy="416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68273237"/>
              </p:ext>
            </p:extLst>
          </p:nvPr>
        </p:nvGraphicFramePr>
        <p:xfrm>
          <a:off x="6019800" y="2013921"/>
          <a:ext cx="5908675" cy="416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64405" y="1665855"/>
            <a:ext cx="518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 Da li Vi lično podržavate pristupanje Crne Gore EU? </a:t>
            </a:r>
            <a:endParaRPr lang="en-US" sz="1400" dirty="0">
              <a:solidFill>
                <a:schemeClr val="tx2"/>
              </a:solidFill>
              <a:latin typeface="Century" panose="020406040505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Podrška članstvu Crne Gore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564013"/>
            <a:ext cx="5100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505046"/>
                </a:solidFill>
                <a:latin typeface="Century" panose="02040604050505020304" pitchFamily="18" charset="0"/>
              </a:rPr>
              <a:t>Kako biste glasali na eventualnom referendumu o ulasku Crne Gore u EU?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64405" y="1564013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Kako biste glasali na eventualnom referendumu o ulasku Crne Gore u EU? (opredijeljeni)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1460658"/>
              </p:ext>
            </p:extLst>
          </p:nvPr>
        </p:nvGraphicFramePr>
        <p:xfrm>
          <a:off x="838200" y="2013921"/>
          <a:ext cx="5181600" cy="416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7015421"/>
              </p:ext>
            </p:extLst>
          </p:nvPr>
        </p:nvGraphicFramePr>
        <p:xfrm>
          <a:off x="6382693" y="2437646"/>
          <a:ext cx="525101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Podrška članstvu Crne Gore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564013"/>
            <a:ext cx="5100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Koliko je vjerovatno da biste izašli na referendum o ulasku Crne Gore u Evropsku uniju?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61873" y="1564013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Kako biste glasali na eventualnom referendumu o ulasku Crne Gore u EU? (vjerovatni glasači)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3657196"/>
              </p:ext>
            </p:extLst>
          </p:nvPr>
        </p:nvGraphicFramePr>
        <p:xfrm>
          <a:off x="838200" y="2087233"/>
          <a:ext cx="5181600" cy="408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72495243"/>
              </p:ext>
            </p:extLst>
          </p:nvPr>
        </p:nvGraphicFramePr>
        <p:xfrm>
          <a:off x="6799153" y="2612161"/>
          <a:ext cx="4197036" cy="214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/>
          <p:cNvSpPr/>
          <p:nvPr/>
        </p:nvSpPr>
        <p:spPr>
          <a:xfrm>
            <a:off x="6799153" y="2617406"/>
            <a:ext cx="4554645" cy="1140872"/>
          </a:xfrm>
          <a:prstGeom prst="rect">
            <a:avLst/>
          </a:prstGeom>
          <a:noFill/>
          <a:ln w="19050">
            <a:solidFill>
              <a:srgbClr val="E6E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0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8" y="463404"/>
            <a:ext cx="10515600" cy="1325563"/>
          </a:xfrm>
        </p:spPr>
        <p:txBody>
          <a:bodyPr>
            <a:normAutofit/>
          </a:bodyPr>
          <a:lstStyle/>
          <a:p>
            <a:r>
              <a:rPr lang="x-none" sz="2400" u="sng" dirty="0" smtClean="0">
                <a:latin typeface="Century" panose="02040604050505020304" pitchFamily="18" charset="0"/>
              </a:rPr>
              <a:t>Podrška članstvu Crne Gore Evropskoj uniji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198" y="1364836"/>
            <a:ext cx="6501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Ako </a:t>
            </a:r>
            <a:r>
              <a:rPr lang="x-none" sz="14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</a:rPr>
              <a:t>NE PODRŽAVATE </a:t>
            </a:r>
            <a:r>
              <a:rPr lang="x-none" sz="1400" dirty="0" smtClean="0">
                <a:solidFill>
                  <a:srgbClr val="505046"/>
                </a:solidFill>
                <a:latin typeface="Century" panose="02040604050505020304" pitchFamily="18" charset="0"/>
              </a:rPr>
              <a:t>ulazak </a:t>
            </a:r>
            <a:r>
              <a:rPr lang="x-none" sz="1400" dirty="0">
                <a:solidFill>
                  <a:srgbClr val="505046"/>
                </a:solidFill>
                <a:latin typeface="Century" panose="02040604050505020304" pitchFamily="18" charset="0"/>
              </a:rPr>
              <a:t>Crne Gore u EU, koji je ključni razlog?</a:t>
            </a:r>
            <a:endParaRPr lang="en-US" sz="1400" dirty="0">
              <a:solidFill>
                <a:srgbClr val="505046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9032819"/>
              </p:ext>
            </p:extLst>
          </p:nvPr>
        </p:nvGraphicFramePr>
        <p:xfrm>
          <a:off x="838199" y="1874067"/>
          <a:ext cx="9781515" cy="430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22" y="80160"/>
            <a:ext cx="802434" cy="6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6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5320</TotalTime>
  <Words>796</Words>
  <Application>Microsoft Office PowerPoint</Application>
  <PresentationFormat>Widescreen</PresentationFormat>
  <Paragraphs>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Century</vt:lpstr>
      <vt:lpstr>Office Theme</vt:lpstr>
      <vt:lpstr>  Rezultati istraživanja javnog mnjenja</vt:lpstr>
      <vt:lpstr>Sadržaj </vt:lpstr>
      <vt:lpstr>Metodologija </vt:lpstr>
      <vt:lpstr>Prve asocijacija na EU: </vt:lpstr>
      <vt:lpstr>Stav o Evropskoj uniji: </vt:lpstr>
      <vt:lpstr>Podrška članstvu Crne Gore Evropskoj uniji </vt:lpstr>
      <vt:lpstr>Podrška članstvu Crne Gore Evropskoj uniji </vt:lpstr>
      <vt:lpstr>Podrška članstvu Crne Gore Evropskoj uniji </vt:lpstr>
      <vt:lpstr>Podrška članstvu Crne Gore Evropskoj uniji </vt:lpstr>
      <vt:lpstr>Podrška članstvu Crne Gore Evropskoj uniji </vt:lpstr>
      <vt:lpstr>Podrška članstvu Crne Gore Evropskoj uniji </vt:lpstr>
      <vt:lpstr>Podrška članstvu Crne Gore Evropskoj uniji </vt:lpstr>
      <vt:lpstr>Uticaj članstva na Crnu Goru </vt:lpstr>
      <vt:lpstr>Da li se podrška koju EU pruža Crnoj Gori može smatrati pozitivnim faktorom? </vt:lpstr>
      <vt:lpstr>Informisanje o Evropskoj uniji </vt:lpstr>
      <vt:lpstr>O kojim oblastima u vezi sa evropskim integracijama biste željeli da se detaljnije i podrobnije informišete? </vt:lpstr>
      <vt:lpstr>Informisanje o Evropskoj uniji </vt:lpstr>
      <vt:lpstr>EU fondovi </vt:lpstr>
      <vt:lpstr>EU fondovi </vt:lpstr>
      <vt:lpstr>EU fondovi </vt:lpstr>
      <vt:lpstr>Zaključak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Olja</dc:creator>
  <cp:lastModifiedBy>Slaven</cp:lastModifiedBy>
  <cp:revision>168</cp:revision>
  <dcterms:created xsi:type="dcterms:W3CDTF">2016-11-20T17:33:36Z</dcterms:created>
  <dcterms:modified xsi:type="dcterms:W3CDTF">2017-01-13T13:08:34Z</dcterms:modified>
</cp:coreProperties>
</file>